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42" d="100"/>
          <a:sy n="42" d="100"/>
        </p:scale>
        <p:origin x="62" y="117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2025/6/12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2025/6/12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2025/6/12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2025/6/12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646331"/>
          </a:xfrm>
        </p:spPr>
        <p:txBody>
          <a:bodyPr>
            <a:noAutofit/>
          </a:bodyPr>
          <a:lstStyle/>
          <a:p>
            <a:r>
              <a:rPr lang="ja-JP" altLang="en-US" sz="3200" dirty="0">
                <a:sym typeface="Wingdings" panose="05000000000000000000" pitchFamily="2" charset="2"/>
              </a:rPr>
              <a:t>販売名　トブラシン注９０ｍｇ　　　　　　</a:t>
            </a:r>
            <a:r>
              <a:rPr lang="en-US" altLang="ja-JP" sz="3200" dirty="0">
                <a:sym typeface="Wingdings" panose="05000000000000000000" pitchFamily="2" charset="2"/>
              </a:rPr>
              <a:t> </a:t>
            </a:r>
            <a:r>
              <a:rPr lang="ja-JP" altLang="en-US" sz="3200" dirty="0">
                <a:sym typeface="Wingdings" panose="05000000000000000000" pitchFamily="2" charset="2"/>
              </a:rPr>
              <a:t>　</a:t>
            </a:r>
            <a:r>
              <a:rPr lang="en-US" altLang="ja-JP"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46332"/>
            <a:ext cx="12192000" cy="6211673"/>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　</a:t>
            </a:r>
            <a:r>
              <a:rPr kumimoji="0" lang="en-US" altLang="ja-JP" dirty="0">
                <a:solidFill>
                  <a:srgbClr val="000000"/>
                </a:solidFill>
                <a:latin typeface="Arial Unicode MS"/>
              </a:rPr>
              <a:t>D0011</a:t>
            </a:r>
            <a:r>
              <a:rPr kumimoji="0" lang="ja-JP" altLang="en-US" dirty="0">
                <a:solidFill>
                  <a:srgbClr val="000000"/>
                </a:solidFill>
                <a:latin typeface="Arial Unicode MS"/>
              </a:rPr>
              <a:t>　　　</a:t>
            </a:r>
            <a:r>
              <a:rPr kumimoji="0" lang="en-US" altLang="ja-JP" dirty="0">
                <a:solidFill>
                  <a:srgbClr val="000000"/>
                </a:solidFill>
                <a:latin typeface="Arial Unicode MS"/>
              </a:rPr>
              <a:t>1.5mL×10</a:t>
            </a:r>
            <a:r>
              <a:rPr kumimoji="0" lang="ja-JP" altLang="en-US" dirty="0">
                <a:solidFill>
                  <a:srgbClr val="000000"/>
                </a:solidFill>
                <a:latin typeface="Arial Unicode MS"/>
              </a:rPr>
              <a:t>アンプル　　</a:t>
            </a:r>
            <a:r>
              <a:rPr kumimoji="0" lang="en-US" altLang="ja-JP" dirty="0">
                <a:solidFill>
                  <a:srgbClr val="000000"/>
                </a:solidFill>
                <a:latin typeface="Arial Unicode MS"/>
              </a:rPr>
              <a:t>5620</a:t>
            </a:r>
            <a:r>
              <a:rPr kumimoji="0" lang="ja-JP" altLang="en-US" dirty="0">
                <a:solidFill>
                  <a:srgbClr val="000000"/>
                </a:solidFill>
                <a:latin typeface="Arial Unicode MS"/>
              </a:rPr>
              <a:t>箱　　　　　令和</a:t>
            </a:r>
            <a:r>
              <a:rPr kumimoji="0" lang="en-US" altLang="ja-JP" dirty="0">
                <a:solidFill>
                  <a:srgbClr val="000000"/>
                </a:solidFill>
                <a:latin typeface="Arial Unicode MS"/>
              </a:rPr>
              <a:t>6</a:t>
            </a:r>
            <a:r>
              <a:rPr kumimoji="0" lang="ja-JP" altLang="en-US" dirty="0">
                <a:solidFill>
                  <a:srgbClr val="000000"/>
                </a:solidFill>
                <a:latin typeface="Arial Unicode MS"/>
              </a:rPr>
              <a:t>年</a:t>
            </a:r>
            <a:r>
              <a:rPr kumimoji="0" lang="en-US" altLang="ja-JP" dirty="0">
                <a:solidFill>
                  <a:srgbClr val="000000"/>
                </a:solidFill>
                <a:latin typeface="Arial Unicode MS"/>
              </a:rPr>
              <a:t>6</a:t>
            </a:r>
            <a:r>
              <a:rPr kumimoji="0" lang="ja-JP" altLang="en-US" dirty="0">
                <a:solidFill>
                  <a:srgbClr val="000000"/>
                </a:solidFill>
                <a:latin typeface="Arial Unicode MS"/>
              </a:rPr>
              <a:t>月</a:t>
            </a:r>
            <a:r>
              <a:rPr kumimoji="0" lang="en-US" altLang="ja-JP" dirty="0">
                <a:solidFill>
                  <a:srgbClr val="000000"/>
                </a:solidFill>
                <a:latin typeface="Arial Unicode MS"/>
              </a:rPr>
              <a:t>20</a:t>
            </a:r>
            <a:r>
              <a:rPr kumimoji="0" lang="ja-JP" altLang="en-US" dirty="0">
                <a:solidFill>
                  <a:srgbClr val="000000"/>
                </a:solidFill>
                <a:latin typeface="Arial Unicode MS"/>
              </a:rPr>
              <a:t>日</a:t>
            </a:r>
            <a:endParaRPr kumimoji="0" lang="en-US" altLang="ja-JP" dirty="0">
              <a:solidFill>
                <a:srgbClr val="000000"/>
              </a:solidFill>
              <a:latin typeface="Arial Unicode MS"/>
            </a:endParaRPr>
          </a:p>
          <a:p>
            <a:pPr marL="0" indent="0">
              <a:buNone/>
            </a:pPr>
            <a:endParaRPr kumimoji="0" lang="en-US" altLang="ja-JP" sz="1000" dirty="0">
              <a:solidFill>
                <a:srgbClr val="000000"/>
              </a:solidFill>
              <a:latin typeface="Arial Unicode MS"/>
            </a:endParaRPr>
          </a:p>
          <a:p>
            <a:pPr marL="0" indent="0">
              <a:buNone/>
            </a:pPr>
            <a:r>
              <a:rPr lang="ja-JP" altLang="en-US" sz="3200" dirty="0">
                <a:solidFill>
                  <a:srgbClr val="000099"/>
                </a:solidFill>
              </a:rPr>
              <a:t>理由　</a:t>
            </a:r>
            <a:r>
              <a:rPr lang="en-US" altLang="ja-JP" sz="3200" dirty="0">
                <a:solidFill>
                  <a:srgbClr val="000099"/>
                </a:solidFill>
              </a:rPr>
              <a:t>2025</a:t>
            </a:r>
            <a:r>
              <a:rPr lang="ja-JP" altLang="en-US" sz="3200" dirty="0">
                <a:solidFill>
                  <a:srgbClr val="000099"/>
                </a:solidFill>
              </a:rPr>
              <a:t>年</a:t>
            </a:r>
            <a:r>
              <a:rPr lang="en-US" altLang="ja-JP" sz="3200" dirty="0">
                <a:solidFill>
                  <a:srgbClr val="000099"/>
                </a:solidFill>
              </a:rPr>
              <a:t>6</a:t>
            </a:r>
            <a:r>
              <a:rPr lang="ja-JP" altLang="en-US" sz="3200" dirty="0">
                <a:solidFill>
                  <a:srgbClr val="000099"/>
                </a:solidFill>
              </a:rPr>
              <a:t>月</a:t>
            </a:r>
            <a:r>
              <a:rPr lang="en-US" altLang="ja-JP" sz="3200" dirty="0">
                <a:solidFill>
                  <a:srgbClr val="000099"/>
                </a:solidFill>
              </a:rPr>
              <a:t>11</a:t>
            </a:r>
            <a:r>
              <a:rPr lang="ja-JP" altLang="en-US" sz="3200" dirty="0">
                <a:solidFill>
                  <a:srgbClr val="000099"/>
                </a:solidFill>
              </a:rPr>
              <a:t>日回収開始</a:t>
            </a:r>
          </a:p>
          <a:p>
            <a:pPr marL="0" indent="0">
              <a:buNone/>
            </a:pPr>
            <a:r>
              <a:rPr lang="ja-JP" altLang="en-US" sz="3200" dirty="0"/>
              <a:t>当該製品において、医療機関より未開封のアンプルに黒色異物が混入しているという情報を受け、原因究明を実施したところ、製造ラインで使用しているフッ素ゴムであることが確認されたため、自主回収することといたしました。</a:t>
            </a:r>
            <a:endParaRPr lang="en-US" altLang="ja-JP" sz="3200" dirty="0"/>
          </a:p>
          <a:p>
            <a:pPr marL="0" indent="0">
              <a:buNone/>
            </a:pPr>
            <a:endParaRPr lang="en-US" altLang="ja-JP" sz="3200" dirty="0"/>
          </a:p>
          <a:p>
            <a:pPr marL="0" indent="0">
              <a:buNone/>
            </a:pPr>
            <a:r>
              <a:rPr lang="ja-JP" altLang="en-US" sz="3200" dirty="0"/>
              <a:t>考察；</a:t>
            </a:r>
            <a:endParaRPr lang="en-US" altLang="ja-JP" sz="3200" dirty="0"/>
          </a:p>
          <a:p>
            <a:pPr marL="0" indent="0">
              <a:buNone/>
            </a:pPr>
            <a:r>
              <a:rPr lang="ja-JP" altLang="en-US" sz="3200" dirty="0"/>
              <a:t>どうして検査機で見逃したのだろうか？</a:t>
            </a:r>
            <a:endParaRPr lang="en-US" altLang="ja-JP" sz="3200" dirty="0"/>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3894</TotalTime>
  <Words>99</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トブラシン注９０ｍｇ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347</cp:revision>
  <dcterms:created xsi:type="dcterms:W3CDTF">2015-03-05T03:29:01Z</dcterms:created>
  <dcterms:modified xsi:type="dcterms:W3CDTF">2025-06-11T23:56:26Z</dcterms:modified>
</cp:coreProperties>
</file>