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01"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646331"/>
          </a:xfrm>
        </p:spPr>
        <p:txBody>
          <a:bodyPr>
            <a:noAutofit/>
          </a:bodyPr>
          <a:lstStyle/>
          <a:p>
            <a:r>
              <a:rPr lang="ja-JP" altLang="en-US" sz="2800" dirty="0">
                <a:sym typeface="Wingdings" panose="05000000000000000000" pitchFamily="2" charset="2"/>
              </a:rPr>
              <a:t>販売名　</a:t>
            </a:r>
            <a:r>
              <a:rPr lang="zh-TW" altLang="en-US" sz="2800" dirty="0">
                <a:sym typeface="Wingdings" panose="05000000000000000000" pitchFamily="2" charset="2"/>
              </a:rPr>
              <a:t>新生防風通聖散顆粒＜満量処方＞</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646332"/>
            <a:ext cx="12192000" cy="6211673"/>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６　　　　　　　　　約</a:t>
            </a:r>
            <a:r>
              <a:rPr kumimoji="0" lang="en-US" altLang="ja-JP" dirty="0">
                <a:solidFill>
                  <a:srgbClr val="000000"/>
                </a:solidFill>
                <a:latin typeface="Arial Unicode MS"/>
              </a:rPr>
              <a:t>1.5</a:t>
            </a:r>
            <a:r>
              <a:rPr kumimoji="0" lang="ja-JP" altLang="en-US" dirty="0">
                <a:solidFill>
                  <a:srgbClr val="000000"/>
                </a:solidFill>
                <a:latin typeface="Arial Unicode MS"/>
              </a:rPr>
              <a:t>万個　　　　　 </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5</a:t>
            </a:r>
            <a:r>
              <a:rPr kumimoji="0" lang="ja-JP" altLang="en-US" dirty="0">
                <a:solidFill>
                  <a:srgbClr val="000000"/>
                </a:solidFill>
                <a:latin typeface="Arial Unicode MS"/>
              </a:rPr>
              <a:t>月</a:t>
            </a:r>
            <a:r>
              <a:rPr kumimoji="0" lang="en-US" altLang="ja-JP" dirty="0">
                <a:solidFill>
                  <a:srgbClr val="000000"/>
                </a:solidFill>
                <a:latin typeface="Arial Unicode MS"/>
              </a:rPr>
              <a:t>20</a:t>
            </a:r>
            <a:r>
              <a:rPr kumimoji="0" lang="ja-JP" altLang="en-US" dirty="0">
                <a:solidFill>
                  <a:srgbClr val="000000"/>
                </a:solidFill>
                <a:latin typeface="Arial Unicode MS"/>
              </a:rPr>
              <a:t>日～</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5</a:t>
            </a:r>
            <a:r>
              <a:rPr kumimoji="0" lang="ja-JP" altLang="en-US" dirty="0">
                <a:solidFill>
                  <a:srgbClr val="000000"/>
                </a:solidFill>
                <a:latin typeface="Arial Unicode MS"/>
              </a:rPr>
              <a:t>月</a:t>
            </a:r>
            <a:r>
              <a:rPr kumimoji="0" lang="en-US" altLang="ja-JP" dirty="0">
                <a:solidFill>
                  <a:srgbClr val="000000"/>
                </a:solidFill>
                <a:latin typeface="Arial Unicode MS"/>
              </a:rPr>
              <a:t>27</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dirty="0">
                <a:solidFill>
                  <a:srgbClr val="000099"/>
                </a:solidFill>
              </a:rPr>
              <a:t>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3</a:t>
            </a:r>
            <a:r>
              <a:rPr lang="ja-JP" altLang="en-US" dirty="0">
                <a:solidFill>
                  <a:srgbClr val="000099"/>
                </a:solidFill>
              </a:rPr>
              <a:t>月</a:t>
            </a:r>
            <a:r>
              <a:rPr lang="en-US" altLang="ja-JP" dirty="0">
                <a:solidFill>
                  <a:srgbClr val="000099"/>
                </a:solidFill>
              </a:rPr>
              <a:t>3</a:t>
            </a:r>
            <a:r>
              <a:rPr lang="ja-JP" altLang="en-US" dirty="0">
                <a:solidFill>
                  <a:srgbClr val="000099"/>
                </a:solidFill>
              </a:rPr>
              <a:t>日回収開始</a:t>
            </a:r>
          </a:p>
          <a:p>
            <a:pPr marL="0" indent="0">
              <a:buNone/>
            </a:pPr>
            <a:r>
              <a:rPr lang="ja-JP" altLang="en-US" dirty="0"/>
              <a:t>製品の一部においてフィルムに穴あきが発生したため、対象ロットを自主回収いたします。</a:t>
            </a:r>
          </a:p>
          <a:p>
            <a:pPr marL="0" indent="0">
              <a:buNone/>
            </a:pPr>
            <a:endParaRPr lang="ja-JP" altLang="en-US" sz="1000" dirty="0"/>
          </a:p>
          <a:p>
            <a:pPr marL="0" indent="0">
              <a:buNone/>
            </a:pPr>
            <a:r>
              <a:rPr lang="ja-JP" altLang="en-US" dirty="0"/>
              <a:t>危惧される具体的な健康被害</a:t>
            </a:r>
          </a:p>
          <a:p>
            <a:pPr marL="0" indent="0">
              <a:buNone/>
            </a:pPr>
            <a:r>
              <a:rPr lang="ja-JP" altLang="en-US" dirty="0"/>
              <a:t>直接容器である分包品の封緘性が損なわれたことにより製品の一部に吸湿が見られますが、製品規格のうち性状及び乾燥減量が規格を逸脱するものの、その他の試験項目は規格の範囲内であるため、安全性、有効性への影響は低く、本品の使用による重篤な健康被害が生じる可能性はまず考えられません。</a:t>
            </a:r>
            <a:endParaRPr lang="en-US" altLang="ja-JP" sz="1000" dirty="0"/>
          </a:p>
          <a:p>
            <a:pPr marL="0" indent="0">
              <a:buNone/>
            </a:pPr>
            <a:r>
              <a:rPr lang="ja-JP" altLang="en-US" dirty="0"/>
              <a:t>考察；</a:t>
            </a:r>
            <a:endParaRPr lang="en-US" altLang="ja-JP" dirty="0"/>
          </a:p>
          <a:p>
            <a:pPr marL="0" indent="0">
              <a:buNone/>
            </a:pPr>
            <a:r>
              <a:rPr lang="ja-JP" altLang="en-US" dirty="0"/>
              <a:t>ピンホール試験の頻度はどうだったのだろう？</a:t>
            </a:r>
            <a:endParaRPr lang="en-US" altLang="ja-JP" dirty="0"/>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3885</TotalTime>
  <Words>158</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新生防風通聖散顆粒＜満量処方＞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346</cp:revision>
  <dcterms:created xsi:type="dcterms:W3CDTF">2015-03-05T03:29:01Z</dcterms:created>
  <dcterms:modified xsi:type="dcterms:W3CDTF">2025-05-21T02:17:27Z</dcterms:modified>
</cp:coreProperties>
</file>