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63" d="100"/>
          <a:sy n="63" d="100"/>
        </p:scale>
        <p:origin x="86"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炭酸リチウム錠２００ｍｇ「大正」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dirty="0">
                <a:solidFill>
                  <a:srgbClr val="000000"/>
                </a:solidFill>
                <a:latin typeface="Arial Unicode MS"/>
              </a:rPr>
              <a:t>015Y1</a:t>
            </a:r>
            <a:r>
              <a:rPr kumimoji="0" lang="ja-JP" altLang="en-US" dirty="0">
                <a:solidFill>
                  <a:srgbClr val="000000"/>
                </a:solidFill>
                <a:latin typeface="Arial Unicode MS"/>
              </a:rPr>
              <a:t>　　 </a:t>
            </a:r>
            <a:r>
              <a:rPr kumimoji="0" lang="en-US" altLang="ja-JP" dirty="0">
                <a:solidFill>
                  <a:srgbClr val="000000"/>
                </a:solidFill>
                <a:latin typeface="Arial Unicode MS"/>
              </a:rPr>
              <a:t>2,481</a:t>
            </a:r>
            <a:r>
              <a:rPr kumimoji="0" lang="ja-JP" altLang="en-US" dirty="0">
                <a:solidFill>
                  <a:srgbClr val="000000"/>
                </a:solidFill>
                <a:latin typeface="Arial Unicode MS"/>
              </a:rPr>
              <a:t>　　　　　 </a:t>
            </a:r>
            <a:r>
              <a:rPr kumimoji="0" lang="en-US" altLang="ja-JP" dirty="0">
                <a:solidFill>
                  <a:srgbClr val="000000"/>
                </a:solidFill>
                <a:latin typeface="Arial Unicode MS"/>
              </a:rPr>
              <a:t>2025</a:t>
            </a:r>
            <a:r>
              <a:rPr kumimoji="0" lang="ja-JP" altLang="en-US" dirty="0">
                <a:solidFill>
                  <a:srgbClr val="000000"/>
                </a:solidFill>
                <a:latin typeface="Arial Unicode MS"/>
              </a:rPr>
              <a:t>年</a:t>
            </a:r>
            <a:r>
              <a:rPr kumimoji="0" lang="en-US" altLang="ja-JP" dirty="0">
                <a:solidFill>
                  <a:srgbClr val="000000"/>
                </a:solidFill>
                <a:latin typeface="Arial Unicode MS"/>
              </a:rPr>
              <a:t>3</a:t>
            </a:r>
            <a:r>
              <a:rPr kumimoji="0" lang="ja-JP" altLang="en-US" dirty="0">
                <a:solidFill>
                  <a:srgbClr val="000000"/>
                </a:solidFill>
                <a:latin typeface="Arial Unicode MS"/>
              </a:rPr>
              <a:t>月</a:t>
            </a:r>
            <a:r>
              <a:rPr kumimoji="0" lang="en-US" altLang="ja-JP" dirty="0">
                <a:solidFill>
                  <a:srgbClr val="000000"/>
                </a:solidFill>
                <a:latin typeface="Arial Unicode MS"/>
              </a:rPr>
              <a:t>3</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3</a:t>
            </a:r>
            <a:r>
              <a:rPr lang="ja-JP" altLang="en-US" dirty="0">
                <a:solidFill>
                  <a:srgbClr val="000099"/>
                </a:solidFill>
              </a:rPr>
              <a:t>月</a:t>
            </a:r>
            <a:r>
              <a:rPr lang="en-US" altLang="ja-JP" dirty="0">
                <a:solidFill>
                  <a:srgbClr val="000099"/>
                </a:solidFill>
              </a:rPr>
              <a:t>7</a:t>
            </a:r>
            <a:r>
              <a:rPr lang="ja-JP" altLang="en-US" dirty="0">
                <a:solidFill>
                  <a:srgbClr val="000099"/>
                </a:solidFill>
              </a:rPr>
              <a:t>日回収開始</a:t>
            </a:r>
          </a:p>
          <a:p>
            <a:pPr marL="0" indent="0">
              <a:buNone/>
            </a:pPr>
            <a:r>
              <a:rPr lang="ja-JP" altLang="en-US" sz="2400" dirty="0"/>
              <a:t>当該製品の</a:t>
            </a:r>
            <a:r>
              <a:rPr lang="en-US" altLang="ja-JP" sz="2400" dirty="0"/>
              <a:t>PTP</a:t>
            </a:r>
            <a:r>
              <a:rPr lang="ja-JP" altLang="en-US" sz="2400" dirty="0"/>
              <a:t>のアルミピロー包装に破れが発生した製品が一部混入している可能性があることが判明したため、当該ロットの自主回収を行うことといたしました。</a:t>
            </a:r>
          </a:p>
          <a:p>
            <a:pPr marL="0" indent="0">
              <a:buNone/>
            </a:pPr>
            <a:endParaRPr lang="ja-JP" altLang="en-US" sz="1000" dirty="0"/>
          </a:p>
          <a:p>
            <a:pPr marL="0" indent="0">
              <a:buNone/>
            </a:pPr>
            <a:r>
              <a:rPr lang="ja-JP" altLang="en-US" sz="2400" dirty="0"/>
              <a:t>危惧される具体的な健康被害</a:t>
            </a:r>
          </a:p>
          <a:p>
            <a:pPr marL="0" indent="0">
              <a:buNone/>
            </a:pPr>
            <a:r>
              <a:rPr lang="ja-JP" altLang="en-US" sz="2400" dirty="0"/>
              <a:t>当該製品はアルミピロー包装なしでも</a:t>
            </a:r>
            <a:r>
              <a:rPr lang="en-US" altLang="ja-JP" sz="2400" dirty="0"/>
              <a:t>25℃</a:t>
            </a:r>
            <a:r>
              <a:rPr lang="ja-JP" altLang="en-US" sz="2400" dirty="0"/>
              <a:t>、</a:t>
            </a:r>
            <a:r>
              <a:rPr lang="en-US" altLang="ja-JP" sz="2400" dirty="0"/>
              <a:t>60</a:t>
            </a:r>
            <a:r>
              <a:rPr lang="ja-JP" altLang="en-US" sz="2400" dirty="0"/>
              <a:t>％</a:t>
            </a:r>
            <a:r>
              <a:rPr lang="en-US" altLang="ja-JP" sz="2400" dirty="0"/>
              <a:t>R.H.</a:t>
            </a:r>
            <a:r>
              <a:rPr lang="ja-JP" altLang="en-US" sz="2400" dirty="0"/>
              <a:t>条件下にて有効期間内は安定であることから、アルミピロー包装に破れがあった場合でも、有効期間内であれば製品品質に問題はなく、製品の有効性、安全性への影響はないものと考えております。</a:t>
            </a:r>
            <a:endParaRPr lang="en-US" altLang="ja-JP" sz="1000" dirty="0"/>
          </a:p>
          <a:p>
            <a:pPr marL="0" indent="0">
              <a:buNone/>
            </a:pPr>
            <a:r>
              <a:rPr lang="ja-JP" altLang="en-US" dirty="0"/>
              <a:t>考察；</a:t>
            </a:r>
            <a:endParaRPr lang="en-US" altLang="ja-JP" dirty="0"/>
          </a:p>
          <a:p>
            <a:pPr marL="0" indent="0">
              <a:buNone/>
            </a:pPr>
            <a:r>
              <a:rPr lang="ja-JP" altLang="en-US" dirty="0"/>
              <a:t>もしそうなら、製品回収までしなくて良いのでは？</a:t>
            </a:r>
            <a:endParaRPr lang="en-US" altLang="ja-JP"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3864</TotalTime>
  <Words>154</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炭酸リチウム錠２００ｍｇ「大正」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342</cp:revision>
  <dcterms:created xsi:type="dcterms:W3CDTF">2015-03-05T03:29:01Z</dcterms:created>
  <dcterms:modified xsi:type="dcterms:W3CDTF">2025-05-21T01:55:03Z</dcterms:modified>
</cp:coreProperties>
</file>