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0E16B2"/>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90" autoAdjust="0"/>
    <p:restoredTop sz="94660"/>
  </p:normalViewPr>
  <p:slideViewPr>
    <p:cSldViewPr snapToGrid="0">
      <p:cViewPr varScale="1">
        <p:scale>
          <a:sx n="63" d="100"/>
          <a:sy n="63" d="100"/>
        </p:scale>
        <p:origin x="101" y="6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2025/5/21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2025/5/21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2025/5/21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2025/5/21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2025/5/21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2025/5/21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2025/5/21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2025/5/21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2025/5/21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2025/5/21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2025/5/21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2025/5/21</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
            <a:ext cx="12192000" cy="914399"/>
          </a:xfrm>
        </p:spPr>
        <p:txBody>
          <a:bodyPr>
            <a:noAutofit/>
          </a:bodyPr>
          <a:lstStyle/>
          <a:p>
            <a:r>
              <a:rPr lang="ja-JP" altLang="en-US" sz="2800" dirty="0">
                <a:sym typeface="Wingdings" panose="05000000000000000000" pitchFamily="2" charset="2"/>
              </a:rPr>
              <a:t>販売名　フルオロウラシル注１０００ｍｇ「トーワ」 　　</a:t>
            </a:r>
            <a:r>
              <a:rPr lang="en-US" altLang="ja-JP" sz="2800" dirty="0">
                <a:sym typeface="Wingdings" panose="05000000000000000000" pitchFamily="2" charset="2"/>
              </a:rPr>
              <a:t> </a:t>
            </a:r>
            <a:r>
              <a:rPr lang="ja-JP" altLang="en-US" sz="2800" dirty="0">
                <a:sym typeface="Wingdings" panose="05000000000000000000" pitchFamily="2" charset="2"/>
              </a:rPr>
              <a:t>　</a:t>
            </a:r>
            <a:r>
              <a:rPr lang="en-US" altLang="ja-JP" sz="2800" dirty="0">
                <a:sym typeface="Wingdings" panose="05000000000000000000" pitchFamily="2" charset="2"/>
              </a:rPr>
              <a:t> </a:t>
            </a:r>
            <a:r>
              <a:rPr lang="ja-JP" altLang="en-US" sz="2800" dirty="0">
                <a:solidFill>
                  <a:srgbClr val="C00000"/>
                </a:solidFill>
                <a:sym typeface="Wingdings" panose="05000000000000000000" pitchFamily="2" charset="2"/>
              </a:rPr>
              <a:t>製品回収</a:t>
            </a:r>
            <a:endParaRPr kumimoji="1" lang="ja-JP" altLang="en-US" sz="2800" dirty="0">
              <a:solidFill>
                <a:srgbClr val="C00000"/>
              </a:solidFill>
            </a:endParaRPr>
          </a:p>
        </p:txBody>
      </p:sp>
      <p:sp>
        <p:nvSpPr>
          <p:cNvPr id="3" name="コンテンツ プレースホルダー 2"/>
          <p:cNvSpPr>
            <a:spLocks noGrp="1"/>
          </p:cNvSpPr>
          <p:nvPr>
            <p:ph idx="1"/>
          </p:nvPr>
        </p:nvSpPr>
        <p:spPr>
          <a:xfrm>
            <a:off x="0" y="914400"/>
            <a:ext cx="12192000" cy="5943605"/>
          </a:xfrm>
        </p:spPr>
        <p:txBody>
          <a:bodyPr>
            <a:noAutofit/>
          </a:bodyPr>
          <a:lstStyle/>
          <a:p>
            <a:pPr marL="0" indent="0">
              <a:buNone/>
            </a:pPr>
            <a:r>
              <a:rPr lang="ja-JP" altLang="en-US" dirty="0"/>
              <a:t>対象ロット　　　　数量及　　　　　　出荷時期</a:t>
            </a:r>
            <a:endParaRPr lang="en-US" altLang="ja-JP" dirty="0"/>
          </a:p>
          <a:p>
            <a:pPr marL="0" indent="0">
              <a:buNone/>
            </a:pPr>
            <a:r>
              <a:rPr kumimoji="0" lang="ja-JP" altLang="en-US" dirty="0">
                <a:solidFill>
                  <a:srgbClr val="000000"/>
                </a:solidFill>
                <a:latin typeface="Arial Unicode MS"/>
              </a:rPr>
              <a:t>８　　　　　　　　</a:t>
            </a:r>
            <a:r>
              <a:rPr kumimoji="0" lang="en-US" altLang="ja-JP" dirty="0">
                <a:solidFill>
                  <a:srgbClr val="000000"/>
                </a:solidFill>
                <a:latin typeface="Arial Unicode MS"/>
              </a:rPr>
              <a:t>113761</a:t>
            </a:r>
            <a:r>
              <a:rPr kumimoji="0" lang="ja-JP" altLang="en-US" dirty="0">
                <a:solidFill>
                  <a:srgbClr val="000000"/>
                </a:solidFill>
                <a:latin typeface="Arial Unicode MS"/>
              </a:rPr>
              <a:t>箱　　　</a:t>
            </a:r>
            <a:r>
              <a:rPr kumimoji="0" lang="en-US" altLang="ja-JP" dirty="0">
                <a:solidFill>
                  <a:srgbClr val="000000"/>
                </a:solidFill>
                <a:latin typeface="Arial Unicode MS"/>
              </a:rPr>
              <a:t>2024</a:t>
            </a:r>
            <a:r>
              <a:rPr kumimoji="0" lang="ja-JP" altLang="en-US" dirty="0">
                <a:solidFill>
                  <a:srgbClr val="000000"/>
                </a:solidFill>
                <a:latin typeface="Arial Unicode MS"/>
              </a:rPr>
              <a:t>年</a:t>
            </a:r>
            <a:r>
              <a:rPr kumimoji="0" lang="en-US" altLang="ja-JP" dirty="0">
                <a:solidFill>
                  <a:srgbClr val="000000"/>
                </a:solidFill>
                <a:latin typeface="Arial Unicode MS"/>
              </a:rPr>
              <a:t>7</a:t>
            </a:r>
            <a:r>
              <a:rPr kumimoji="0" lang="ja-JP" altLang="en-US" dirty="0">
                <a:solidFill>
                  <a:srgbClr val="000000"/>
                </a:solidFill>
                <a:latin typeface="Arial Unicode MS"/>
              </a:rPr>
              <a:t>月</a:t>
            </a:r>
            <a:r>
              <a:rPr kumimoji="0" lang="en-US" altLang="ja-JP" dirty="0">
                <a:solidFill>
                  <a:srgbClr val="000000"/>
                </a:solidFill>
                <a:latin typeface="Arial Unicode MS"/>
              </a:rPr>
              <a:t>24</a:t>
            </a:r>
            <a:r>
              <a:rPr kumimoji="0" lang="ja-JP" altLang="en-US" dirty="0">
                <a:solidFill>
                  <a:srgbClr val="000000"/>
                </a:solidFill>
                <a:latin typeface="Arial Unicode MS"/>
              </a:rPr>
              <a:t>日～</a:t>
            </a:r>
            <a:r>
              <a:rPr kumimoji="0" lang="en-US" altLang="ja-JP" dirty="0">
                <a:solidFill>
                  <a:srgbClr val="000000"/>
                </a:solidFill>
                <a:latin typeface="Arial Unicode MS"/>
              </a:rPr>
              <a:t>2029</a:t>
            </a:r>
            <a:r>
              <a:rPr kumimoji="0" lang="ja-JP" altLang="en-US" dirty="0">
                <a:solidFill>
                  <a:srgbClr val="000000"/>
                </a:solidFill>
                <a:latin typeface="Arial Unicode MS"/>
              </a:rPr>
              <a:t>年</a:t>
            </a:r>
            <a:r>
              <a:rPr kumimoji="0" lang="en-US" altLang="ja-JP" dirty="0">
                <a:solidFill>
                  <a:srgbClr val="000000"/>
                </a:solidFill>
                <a:latin typeface="Arial Unicode MS"/>
              </a:rPr>
              <a:t>9</a:t>
            </a:r>
            <a:r>
              <a:rPr kumimoji="0" lang="ja-JP" altLang="en-US" dirty="0">
                <a:solidFill>
                  <a:srgbClr val="000000"/>
                </a:solidFill>
                <a:latin typeface="Arial Unicode MS"/>
              </a:rPr>
              <a:t>月</a:t>
            </a:r>
            <a:r>
              <a:rPr kumimoji="0" lang="en-US" altLang="ja-JP" dirty="0">
                <a:solidFill>
                  <a:srgbClr val="000000"/>
                </a:solidFill>
                <a:latin typeface="Arial Unicode MS"/>
              </a:rPr>
              <a:t>24</a:t>
            </a:r>
            <a:r>
              <a:rPr kumimoji="0" lang="ja-JP" altLang="en-US" dirty="0">
                <a:solidFill>
                  <a:srgbClr val="000000"/>
                </a:solidFill>
                <a:latin typeface="Arial Unicode MS"/>
              </a:rPr>
              <a:t>日</a:t>
            </a:r>
            <a:endParaRPr kumimoji="0" lang="en-US" altLang="ja-JP" dirty="0">
              <a:solidFill>
                <a:srgbClr val="000000"/>
              </a:solidFill>
              <a:latin typeface="Arial Unicode MS"/>
            </a:endParaRPr>
          </a:p>
          <a:p>
            <a:pPr marL="0" indent="0">
              <a:buNone/>
            </a:pPr>
            <a:endParaRPr kumimoji="0" lang="en-US" altLang="ja-JP" sz="1000" dirty="0">
              <a:solidFill>
                <a:srgbClr val="000000"/>
              </a:solidFill>
              <a:latin typeface="Arial Unicode MS"/>
            </a:endParaRPr>
          </a:p>
          <a:p>
            <a:pPr marL="0" indent="0">
              <a:buNone/>
            </a:pPr>
            <a:r>
              <a:rPr lang="ja-JP" altLang="en-US" dirty="0">
                <a:solidFill>
                  <a:srgbClr val="000099"/>
                </a:solidFill>
              </a:rPr>
              <a:t>理由　</a:t>
            </a:r>
            <a:r>
              <a:rPr lang="en-US" altLang="ja-JP" dirty="0">
                <a:solidFill>
                  <a:srgbClr val="000099"/>
                </a:solidFill>
              </a:rPr>
              <a:t>2025</a:t>
            </a:r>
            <a:r>
              <a:rPr lang="ja-JP" altLang="en-US" dirty="0">
                <a:solidFill>
                  <a:srgbClr val="000099"/>
                </a:solidFill>
              </a:rPr>
              <a:t>年</a:t>
            </a:r>
            <a:r>
              <a:rPr lang="en-US" altLang="ja-JP" dirty="0">
                <a:solidFill>
                  <a:srgbClr val="000099"/>
                </a:solidFill>
              </a:rPr>
              <a:t>3</a:t>
            </a:r>
            <a:r>
              <a:rPr lang="ja-JP" altLang="en-US" dirty="0">
                <a:solidFill>
                  <a:srgbClr val="000099"/>
                </a:solidFill>
              </a:rPr>
              <a:t>月</a:t>
            </a:r>
            <a:r>
              <a:rPr lang="en-US" altLang="ja-JP" dirty="0">
                <a:solidFill>
                  <a:srgbClr val="000099"/>
                </a:solidFill>
              </a:rPr>
              <a:t>10</a:t>
            </a:r>
            <a:r>
              <a:rPr lang="ja-JP" altLang="en-US" dirty="0">
                <a:solidFill>
                  <a:srgbClr val="000099"/>
                </a:solidFill>
              </a:rPr>
              <a:t>日回収開始</a:t>
            </a:r>
          </a:p>
          <a:p>
            <a:pPr marL="0" indent="0">
              <a:buNone/>
            </a:pPr>
            <a:r>
              <a:rPr lang="ja-JP" altLang="en-US" sz="2400" dirty="0"/>
              <a:t>フルオロウラシル注 </a:t>
            </a:r>
            <a:r>
              <a:rPr lang="en-US" altLang="ja-JP" sz="2400" dirty="0"/>
              <a:t>1000mg</a:t>
            </a:r>
            <a:r>
              <a:rPr lang="ja-JP" altLang="en-US" sz="2400" dirty="0"/>
              <a:t>「トーワ」はバイアル瓶にブチルゴムで栓をし、アルミキャップを取り付けてシュリンクフィルムで包装しています。当該製品の製造番号</a:t>
            </a:r>
            <a:r>
              <a:rPr lang="en-US" altLang="ja-JP" sz="2400" dirty="0"/>
              <a:t>D0517</a:t>
            </a:r>
            <a:r>
              <a:rPr lang="ja-JP" altLang="en-US" sz="2400" dirty="0"/>
              <a:t>～</a:t>
            </a:r>
            <a:r>
              <a:rPr lang="en-US" altLang="ja-JP" sz="2400" dirty="0"/>
              <a:t>D0524</a:t>
            </a:r>
            <a:r>
              <a:rPr lang="ja-JP" altLang="en-US" sz="2400" dirty="0"/>
              <a:t>について、アルミキャップを取り付ける設備の調整に不備があり、アルミキャップが通常の製品と比較しますとアルミキャップの取り付けが緩いものが混入していることがわかりました。アルミキャップの不具合による製品品質及び無菌性への影響はないことを確認しました。また、アルミキャップが緩い状態であってもゴム栓をしているため、リークテストではリークがないことと液漏れがないことを確認しました。</a:t>
            </a:r>
            <a:endParaRPr lang="en-US" altLang="ja-JP" sz="2400" dirty="0"/>
          </a:p>
          <a:p>
            <a:pPr marL="0" indent="0">
              <a:buNone/>
            </a:pPr>
            <a:endParaRPr lang="en-US" altLang="ja-JP" sz="1000" dirty="0"/>
          </a:p>
          <a:p>
            <a:pPr marL="0" indent="0">
              <a:buNone/>
            </a:pPr>
            <a:r>
              <a:rPr lang="ja-JP" altLang="en-US" dirty="0"/>
              <a:t>考察；</a:t>
            </a:r>
            <a:endParaRPr lang="en-US" altLang="ja-JP" dirty="0"/>
          </a:p>
          <a:p>
            <a:pPr marL="0" indent="0">
              <a:buNone/>
            </a:pPr>
            <a:r>
              <a:rPr lang="ja-JP" altLang="en-US"/>
              <a:t>無菌性、リークテスト問題ないなら、なぜ製品回収するのだろう？</a:t>
            </a:r>
            <a:endParaRPr lang="en-US" altLang="ja-JP" dirty="0"/>
          </a:p>
        </p:txBody>
      </p:sp>
      <p:sp>
        <p:nvSpPr>
          <p:cNvPr id="6" name="Rectangle 3">
            <a:extLst>
              <a:ext uri="{FF2B5EF4-FFF2-40B4-BE49-F238E27FC236}">
                <a16:creationId xmlns:a16="http://schemas.microsoft.com/office/drawing/2014/main" id="{1E5BB63B-7742-D026-8A6B-C6081C985EEA}"/>
              </a:ext>
            </a:extLst>
          </p:cNvPr>
          <p:cNvSpPr>
            <a:spLocks noChangeArrowheads="1"/>
          </p:cNvSpPr>
          <p:nvPr/>
        </p:nvSpPr>
        <p:spPr bwMode="auto">
          <a:xfrm>
            <a:off x="0" y="-323166"/>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tabLst/>
            </a:pPr>
            <a:br>
              <a:rPr kumimoji="0" lang="ja-JP" altLang="ja-JP" sz="1800" b="0" i="0" u="none" strike="noStrike" cap="none" normalizeH="0" baseline="0" dirty="0">
                <a:ln>
                  <a:noFill/>
                </a:ln>
                <a:solidFill>
                  <a:schemeClr val="tx1"/>
                </a:solidFill>
                <a:effectLst/>
              </a:rPr>
            </a:b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3832</TotalTime>
  <Words>175</Words>
  <Application>Microsoft Office PowerPoint</Application>
  <PresentationFormat>ワイド画面</PresentationFormat>
  <Paragraphs>10</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Arial Unicode MS</vt:lpstr>
      <vt:lpstr>Arial</vt:lpstr>
      <vt:lpstr>Calibri</vt:lpstr>
      <vt:lpstr>Calibri Light</vt:lpstr>
      <vt:lpstr>Wingdings</vt:lpstr>
      <vt:lpstr>Office テーマ</vt:lpstr>
      <vt:lpstr>販売名　フルオロウラシル注１０００ｍｇ「トーワ」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wakisaka morio wakisaka morio</cp:lastModifiedBy>
  <cp:revision>341</cp:revision>
  <dcterms:created xsi:type="dcterms:W3CDTF">2015-03-05T03:29:01Z</dcterms:created>
  <dcterms:modified xsi:type="dcterms:W3CDTF">2025-05-21T01:23:27Z</dcterms:modified>
</cp:coreProperties>
</file>