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39"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セイロガン糖衣Ａ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dirty="0">
                <a:solidFill>
                  <a:srgbClr val="000000"/>
                </a:solidFill>
                <a:latin typeface="Arial Unicode MS"/>
              </a:rPr>
              <a:t>41</a:t>
            </a:r>
            <a:r>
              <a:rPr kumimoji="0" lang="ja-JP" altLang="en-US" dirty="0">
                <a:solidFill>
                  <a:srgbClr val="000000"/>
                </a:solidFill>
                <a:latin typeface="Arial Unicode MS"/>
              </a:rPr>
              <a:t>　　　　　　　　約</a:t>
            </a:r>
            <a:r>
              <a:rPr kumimoji="0" lang="en-US" altLang="ja-JP" dirty="0">
                <a:solidFill>
                  <a:srgbClr val="000000"/>
                </a:solidFill>
                <a:latin typeface="Arial Unicode MS"/>
              </a:rPr>
              <a:t>100</a:t>
            </a:r>
            <a:r>
              <a:rPr kumimoji="0" lang="ja-JP" altLang="en-US" dirty="0">
                <a:solidFill>
                  <a:srgbClr val="000000"/>
                </a:solidFill>
                <a:latin typeface="Arial Unicode MS"/>
              </a:rPr>
              <a:t>万個　　　</a:t>
            </a:r>
            <a:r>
              <a:rPr kumimoji="0" lang="en-US" altLang="ja-JP" dirty="0">
                <a:solidFill>
                  <a:srgbClr val="000000"/>
                </a:solidFill>
                <a:latin typeface="Arial Unicode MS"/>
              </a:rPr>
              <a:t>2020</a:t>
            </a:r>
            <a:r>
              <a:rPr kumimoji="0" lang="ja-JP" altLang="en-US" dirty="0">
                <a:solidFill>
                  <a:srgbClr val="000000"/>
                </a:solidFill>
                <a:latin typeface="Arial Unicode MS"/>
              </a:rPr>
              <a:t>年</a:t>
            </a:r>
            <a:r>
              <a:rPr kumimoji="0" lang="en-US" altLang="ja-JP" dirty="0">
                <a:solidFill>
                  <a:srgbClr val="000000"/>
                </a:solidFill>
                <a:latin typeface="Arial Unicode MS"/>
              </a:rPr>
              <a:t>10</a:t>
            </a:r>
            <a:r>
              <a:rPr kumimoji="0" lang="ja-JP" altLang="en-US" dirty="0">
                <a:solidFill>
                  <a:srgbClr val="000000"/>
                </a:solidFill>
                <a:latin typeface="Arial Unicode MS"/>
              </a:rPr>
              <a:t>月</a:t>
            </a:r>
            <a:r>
              <a:rPr kumimoji="0" lang="en-US" altLang="ja-JP" dirty="0">
                <a:solidFill>
                  <a:srgbClr val="000000"/>
                </a:solidFill>
                <a:latin typeface="Arial Unicode MS"/>
              </a:rPr>
              <a:t>26</a:t>
            </a:r>
            <a:r>
              <a:rPr kumimoji="0" lang="ja-JP" altLang="en-US" dirty="0">
                <a:solidFill>
                  <a:srgbClr val="000000"/>
                </a:solidFill>
                <a:latin typeface="Arial Unicode MS"/>
              </a:rPr>
              <a:t>日～</a:t>
            </a:r>
            <a:r>
              <a:rPr kumimoji="0" lang="en-US" altLang="ja-JP" dirty="0">
                <a:solidFill>
                  <a:srgbClr val="000000"/>
                </a:solidFill>
                <a:latin typeface="Arial Unicode MS"/>
              </a:rPr>
              <a:t>2022</a:t>
            </a:r>
            <a:r>
              <a:rPr kumimoji="0" lang="ja-JP" altLang="en-US" dirty="0">
                <a:solidFill>
                  <a:srgbClr val="000000"/>
                </a:solidFill>
                <a:latin typeface="Arial Unicode MS"/>
              </a:rPr>
              <a:t>年</a:t>
            </a:r>
            <a:r>
              <a:rPr kumimoji="0" lang="en-US" altLang="ja-JP" dirty="0">
                <a:solidFill>
                  <a:srgbClr val="000000"/>
                </a:solidFill>
                <a:latin typeface="Arial Unicode MS"/>
              </a:rPr>
              <a:t>10</a:t>
            </a:r>
            <a:r>
              <a:rPr kumimoji="0" lang="ja-JP" altLang="en-US" dirty="0">
                <a:solidFill>
                  <a:srgbClr val="000000"/>
                </a:solidFill>
                <a:latin typeface="Arial Unicode MS"/>
              </a:rPr>
              <a:t>月</a:t>
            </a:r>
            <a:r>
              <a:rPr kumimoji="0" lang="en-US" altLang="ja-JP" dirty="0">
                <a:solidFill>
                  <a:srgbClr val="000000"/>
                </a:solidFill>
                <a:latin typeface="Arial Unicode MS"/>
              </a:rPr>
              <a:t>12</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3</a:t>
            </a:r>
            <a:r>
              <a:rPr lang="ja-JP" altLang="en-US" dirty="0">
                <a:solidFill>
                  <a:srgbClr val="000099"/>
                </a:solidFill>
              </a:rPr>
              <a:t>月</a:t>
            </a:r>
            <a:r>
              <a:rPr lang="en-US" altLang="ja-JP" dirty="0">
                <a:solidFill>
                  <a:srgbClr val="000099"/>
                </a:solidFill>
              </a:rPr>
              <a:t>21</a:t>
            </a:r>
            <a:r>
              <a:rPr lang="ja-JP" altLang="en-US" dirty="0">
                <a:solidFill>
                  <a:srgbClr val="000099"/>
                </a:solidFill>
              </a:rPr>
              <a:t>日回収開始</a:t>
            </a:r>
          </a:p>
          <a:p>
            <a:pPr marL="0" indent="0">
              <a:buNone/>
            </a:pPr>
            <a:r>
              <a:rPr lang="ja-JP" altLang="en-US" dirty="0"/>
              <a:t>当社が製造販売している「セイロガン糖衣</a:t>
            </a:r>
            <a:r>
              <a:rPr lang="en-US" altLang="ja-JP" dirty="0"/>
              <a:t>A</a:t>
            </a:r>
            <a:r>
              <a:rPr lang="ja-JP" altLang="en-US" dirty="0"/>
              <a:t>」（第</a:t>
            </a:r>
            <a:r>
              <a:rPr lang="en-US" altLang="ja-JP" dirty="0"/>
              <a:t>2</a:t>
            </a:r>
            <a:r>
              <a:rPr lang="ja-JP" altLang="en-US" dirty="0"/>
              <a:t>類医薬品）の</a:t>
            </a:r>
            <a:r>
              <a:rPr lang="en-US" altLang="ja-JP" dirty="0"/>
              <a:t>PTP</a:t>
            </a:r>
            <a:r>
              <a:rPr lang="ja-JP" altLang="en-US" dirty="0"/>
              <a:t>包装の一部の製品におきまして、ひび割れが確認されました。また、安定性モニタリングの結果におきましても、一部のロットにおいて有効成分「木クレオソート」のグアヤコール含量が使用期限時点において承認規格を下回っている及び下回る可能性があることが確認されましたため、該当する製品につきまして自主回収することといたしました。</a:t>
            </a:r>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dirty="0"/>
              <a:t>最近のロットはなぜ問題がないのだろう？</a:t>
            </a:r>
            <a:endParaRPr lang="en-US" altLang="ja-JP" dirty="0"/>
          </a:p>
          <a:p>
            <a:pPr marL="0" indent="0">
              <a:buNone/>
            </a:pPr>
            <a:endParaRPr lang="en-US" altLang="ja-JP"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3827</TotalTime>
  <Words>141</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セイロガン糖衣Ａ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340</cp:revision>
  <dcterms:created xsi:type="dcterms:W3CDTF">2015-03-05T03:29:01Z</dcterms:created>
  <dcterms:modified xsi:type="dcterms:W3CDTF">2025-05-21T01:17:58Z</dcterms:modified>
</cp:coreProperties>
</file>