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3" d="100"/>
          <a:sy n="63" d="100"/>
        </p:scale>
        <p:origin x="139" y="6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12192000" cy="914399"/>
          </a:xfrm>
        </p:spPr>
        <p:txBody>
          <a:bodyPr>
            <a:noAutofit/>
          </a:bodyPr>
          <a:lstStyle/>
          <a:p>
            <a:r>
              <a:rPr lang="ja-JP" altLang="en-US" sz="2800" dirty="0">
                <a:sym typeface="Wingdings" panose="05000000000000000000" pitchFamily="2" charset="2"/>
              </a:rPr>
              <a:t>販売名　セイロガン糖衣Ａ 　　</a:t>
            </a:r>
            <a:r>
              <a:rPr lang="en-US" altLang="ja-JP" sz="2800" dirty="0">
                <a:sym typeface="Wingdings" panose="05000000000000000000" pitchFamily="2" charset="2"/>
              </a:rPr>
              <a:t> </a:t>
            </a:r>
            <a:r>
              <a:rPr lang="ja-JP" altLang="en-US" sz="2800" dirty="0">
                <a:sym typeface="Wingdings" panose="05000000000000000000" pitchFamily="2" charset="2"/>
              </a:rPr>
              <a:t>　</a:t>
            </a:r>
            <a:r>
              <a:rPr lang="en-US" altLang="ja-JP" sz="2800" dirty="0">
                <a:sym typeface="Wingdings" panose="05000000000000000000" pitchFamily="2" charset="2"/>
              </a:rPr>
              <a:t>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914400"/>
            <a:ext cx="12192000" cy="5943605"/>
          </a:xfrm>
        </p:spPr>
        <p:txBody>
          <a:bodyPr>
            <a:noAutofit/>
          </a:bodyPr>
          <a:lstStyle/>
          <a:p>
            <a:pPr marL="0" indent="0">
              <a:buNone/>
            </a:pPr>
            <a:r>
              <a:rPr lang="ja-JP" altLang="en-US" dirty="0"/>
              <a:t>対象ロット　　　　数量及　　　　　　出荷時期</a:t>
            </a:r>
            <a:endParaRPr lang="en-US" altLang="ja-JP" dirty="0"/>
          </a:p>
          <a:p>
            <a:pPr marL="0" indent="0">
              <a:buNone/>
            </a:pPr>
            <a:r>
              <a:rPr kumimoji="0" lang="en-US" altLang="ja-JP" dirty="0">
                <a:solidFill>
                  <a:srgbClr val="000000"/>
                </a:solidFill>
                <a:latin typeface="Arial Unicode MS"/>
              </a:rPr>
              <a:t>41</a:t>
            </a:r>
            <a:r>
              <a:rPr kumimoji="0" lang="ja-JP" altLang="en-US" dirty="0">
                <a:solidFill>
                  <a:srgbClr val="000000"/>
                </a:solidFill>
                <a:latin typeface="Arial Unicode MS"/>
              </a:rPr>
              <a:t>　　　　　　　　約</a:t>
            </a:r>
            <a:r>
              <a:rPr kumimoji="0" lang="en-US" altLang="ja-JP" dirty="0">
                <a:solidFill>
                  <a:srgbClr val="000000"/>
                </a:solidFill>
                <a:latin typeface="Arial Unicode MS"/>
              </a:rPr>
              <a:t>100</a:t>
            </a:r>
            <a:r>
              <a:rPr kumimoji="0" lang="ja-JP" altLang="en-US" dirty="0">
                <a:solidFill>
                  <a:srgbClr val="000000"/>
                </a:solidFill>
                <a:latin typeface="Arial Unicode MS"/>
              </a:rPr>
              <a:t>万個　　　</a:t>
            </a:r>
            <a:r>
              <a:rPr kumimoji="0" lang="en-US" altLang="ja-JP" dirty="0">
                <a:solidFill>
                  <a:srgbClr val="000000"/>
                </a:solidFill>
                <a:latin typeface="Arial Unicode MS"/>
              </a:rPr>
              <a:t>2020</a:t>
            </a:r>
            <a:r>
              <a:rPr kumimoji="0" lang="ja-JP" altLang="en-US" dirty="0">
                <a:solidFill>
                  <a:srgbClr val="000000"/>
                </a:solidFill>
                <a:latin typeface="Arial Unicode MS"/>
              </a:rPr>
              <a:t>年</a:t>
            </a:r>
            <a:r>
              <a:rPr kumimoji="0" lang="en-US" altLang="ja-JP" dirty="0">
                <a:solidFill>
                  <a:srgbClr val="000000"/>
                </a:solidFill>
                <a:latin typeface="Arial Unicode MS"/>
              </a:rPr>
              <a:t>10</a:t>
            </a:r>
            <a:r>
              <a:rPr kumimoji="0" lang="ja-JP" altLang="en-US" dirty="0">
                <a:solidFill>
                  <a:srgbClr val="000000"/>
                </a:solidFill>
                <a:latin typeface="Arial Unicode MS"/>
              </a:rPr>
              <a:t>月</a:t>
            </a:r>
            <a:r>
              <a:rPr kumimoji="0" lang="en-US" altLang="ja-JP" dirty="0">
                <a:solidFill>
                  <a:srgbClr val="000000"/>
                </a:solidFill>
                <a:latin typeface="Arial Unicode MS"/>
              </a:rPr>
              <a:t>26</a:t>
            </a:r>
            <a:r>
              <a:rPr kumimoji="0" lang="ja-JP" altLang="en-US" dirty="0">
                <a:solidFill>
                  <a:srgbClr val="000000"/>
                </a:solidFill>
                <a:latin typeface="Arial Unicode MS"/>
              </a:rPr>
              <a:t>日～</a:t>
            </a:r>
            <a:r>
              <a:rPr kumimoji="0" lang="en-US" altLang="ja-JP" dirty="0">
                <a:solidFill>
                  <a:srgbClr val="000000"/>
                </a:solidFill>
                <a:latin typeface="Arial Unicode MS"/>
              </a:rPr>
              <a:t>2022</a:t>
            </a:r>
            <a:r>
              <a:rPr kumimoji="0" lang="ja-JP" altLang="en-US" dirty="0">
                <a:solidFill>
                  <a:srgbClr val="000000"/>
                </a:solidFill>
                <a:latin typeface="Arial Unicode MS"/>
              </a:rPr>
              <a:t>年</a:t>
            </a:r>
            <a:r>
              <a:rPr kumimoji="0" lang="en-US" altLang="ja-JP" dirty="0">
                <a:solidFill>
                  <a:srgbClr val="000000"/>
                </a:solidFill>
                <a:latin typeface="Arial Unicode MS"/>
              </a:rPr>
              <a:t>10</a:t>
            </a:r>
            <a:r>
              <a:rPr kumimoji="0" lang="ja-JP" altLang="en-US" dirty="0">
                <a:solidFill>
                  <a:srgbClr val="000000"/>
                </a:solidFill>
                <a:latin typeface="Arial Unicode MS"/>
              </a:rPr>
              <a:t>月</a:t>
            </a:r>
            <a:r>
              <a:rPr kumimoji="0" lang="en-US" altLang="ja-JP" dirty="0">
                <a:solidFill>
                  <a:srgbClr val="000000"/>
                </a:solidFill>
                <a:latin typeface="Arial Unicode MS"/>
              </a:rPr>
              <a:t>12</a:t>
            </a:r>
            <a:r>
              <a:rPr kumimoji="0" lang="ja-JP" altLang="en-US" dirty="0">
                <a:solidFill>
                  <a:srgbClr val="000000"/>
                </a:solidFill>
                <a:latin typeface="Arial Unicode MS"/>
              </a:rPr>
              <a:t>日</a:t>
            </a:r>
            <a:endParaRPr kumimoji="0" lang="en-US" altLang="ja-JP" dirty="0">
              <a:solidFill>
                <a:srgbClr val="000000"/>
              </a:solidFill>
              <a:latin typeface="Arial Unicode MS"/>
            </a:endParaRPr>
          </a:p>
          <a:p>
            <a:pPr marL="0" indent="0">
              <a:buNone/>
            </a:pPr>
            <a:endParaRPr kumimoji="0" lang="en-US" altLang="ja-JP" sz="1000" dirty="0">
              <a:solidFill>
                <a:srgbClr val="000000"/>
              </a:solidFill>
              <a:latin typeface="Arial Unicode MS"/>
            </a:endParaRPr>
          </a:p>
          <a:p>
            <a:pPr marL="0" indent="0">
              <a:buNone/>
            </a:pPr>
            <a:r>
              <a:rPr lang="ja-JP" altLang="en-US" dirty="0">
                <a:solidFill>
                  <a:srgbClr val="000099"/>
                </a:solidFill>
              </a:rPr>
              <a:t>理由　</a:t>
            </a:r>
            <a:r>
              <a:rPr lang="en-US" altLang="ja-JP" dirty="0">
                <a:solidFill>
                  <a:srgbClr val="000099"/>
                </a:solidFill>
              </a:rPr>
              <a:t>2025</a:t>
            </a:r>
            <a:r>
              <a:rPr lang="ja-JP" altLang="en-US" dirty="0">
                <a:solidFill>
                  <a:srgbClr val="000099"/>
                </a:solidFill>
              </a:rPr>
              <a:t>年</a:t>
            </a:r>
            <a:r>
              <a:rPr lang="en-US" altLang="ja-JP" dirty="0">
                <a:solidFill>
                  <a:srgbClr val="000099"/>
                </a:solidFill>
              </a:rPr>
              <a:t>3</a:t>
            </a:r>
            <a:r>
              <a:rPr lang="ja-JP" altLang="en-US" dirty="0">
                <a:solidFill>
                  <a:srgbClr val="000099"/>
                </a:solidFill>
              </a:rPr>
              <a:t>月</a:t>
            </a:r>
            <a:r>
              <a:rPr lang="en-US" altLang="ja-JP" dirty="0">
                <a:solidFill>
                  <a:srgbClr val="000099"/>
                </a:solidFill>
              </a:rPr>
              <a:t>21</a:t>
            </a:r>
            <a:r>
              <a:rPr lang="ja-JP" altLang="en-US" dirty="0">
                <a:solidFill>
                  <a:srgbClr val="000099"/>
                </a:solidFill>
              </a:rPr>
              <a:t>日回収開始</a:t>
            </a:r>
          </a:p>
          <a:p>
            <a:pPr marL="0" indent="0">
              <a:buNone/>
            </a:pPr>
            <a:r>
              <a:rPr lang="ja-JP" altLang="en-US" dirty="0"/>
              <a:t>当社が製造販売している「セイロガン糖衣</a:t>
            </a:r>
            <a:r>
              <a:rPr lang="en-US" altLang="ja-JP" dirty="0"/>
              <a:t>A</a:t>
            </a:r>
            <a:r>
              <a:rPr lang="ja-JP" altLang="en-US" dirty="0"/>
              <a:t>」（第</a:t>
            </a:r>
            <a:r>
              <a:rPr lang="en-US" altLang="ja-JP" dirty="0"/>
              <a:t>2</a:t>
            </a:r>
            <a:r>
              <a:rPr lang="ja-JP" altLang="en-US" dirty="0"/>
              <a:t>類医薬品）の</a:t>
            </a:r>
            <a:r>
              <a:rPr lang="en-US" altLang="ja-JP" dirty="0"/>
              <a:t>PTP</a:t>
            </a:r>
            <a:r>
              <a:rPr lang="ja-JP" altLang="en-US" dirty="0"/>
              <a:t>包装の一部の製品におきまして、ひび割れが確認されました。また、安定性モニタリングの結果におきましても、一部のロットにおいて有効成分「木クレオソート」のグアヤコール含量が使用期限時点において承認規格を下回っている及び下回る可能性があることが確認されましたため、該当する製品につきまして自主回収することといたしました。</a:t>
            </a:r>
          </a:p>
          <a:p>
            <a:pPr marL="0" indent="0">
              <a:buNone/>
            </a:pPr>
            <a:endParaRPr lang="en-US" altLang="ja-JP" sz="1000" dirty="0"/>
          </a:p>
          <a:p>
            <a:pPr marL="0" indent="0">
              <a:buNone/>
            </a:pPr>
            <a:r>
              <a:rPr lang="ja-JP" altLang="en-US" dirty="0"/>
              <a:t>考察；</a:t>
            </a:r>
            <a:endParaRPr lang="en-US" altLang="ja-JP" dirty="0"/>
          </a:p>
          <a:p>
            <a:pPr marL="0" indent="0">
              <a:buNone/>
            </a:pPr>
            <a:r>
              <a:rPr lang="ja-JP" altLang="en-US" dirty="0"/>
              <a:t>最近のロットはなぜ問題がないのだろう？</a:t>
            </a:r>
            <a:endParaRPr lang="en-US" altLang="ja-JP" dirty="0"/>
          </a:p>
          <a:p>
            <a:pPr marL="0" indent="0">
              <a:buNone/>
            </a:pPr>
            <a:endParaRPr lang="en-US" altLang="ja-JP" dirty="0"/>
          </a:p>
        </p:txBody>
      </p:sp>
      <p:sp>
        <p:nvSpPr>
          <p:cNvPr id="6" name="Rectangle 3">
            <a:extLst>
              <a:ext uri="{FF2B5EF4-FFF2-40B4-BE49-F238E27FC236}">
                <a16:creationId xmlns:a16="http://schemas.microsoft.com/office/drawing/2014/main" id="{1E5BB63B-7742-D026-8A6B-C6081C985EEA}"/>
              </a:ext>
            </a:extLst>
          </p:cNvPr>
          <p:cNvSpPr>
            <a:spLocks noChangeArrowheads="1"/>
          </p:cNvSpPr>
          <p:nvPr/>
        </p:nvSpPr>
        <p:spPr bwMode="auto">
          <a:xfrm>
            <a:off x="0" y="-32316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br>
              <a:rPr kumimoji="0" lang="ja-JP" altLang="ja-JP" sz="1800" b="0" i="0" u="none" strike="noStrike" cap="none" normalizeH="0" baseline="0" dirty="0">
                <a:ln>
                  <a:noFill/>
                </a:ln>
                <a:solidFill>
                  <a:schemeClr val="tx1"/>
                </a:solidFill>
                <a:effectLst/>
              </a:rPr>
            </a:b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3827</TotalTime>
  <Words>141</Words>
  <Application>Microsoft Office PowerPoint</Application>
  <PresentationFormat>ワイド画面</PresentationFormat>
  <Paragraphs>10</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Arial Unicode MS</vt:lpstr>
      <vt:lpstr>Arial</vt:lpstr>
      <vt:lpstr>Calibri</vt:lpstr>
      <vt:lpstr>Calibri Light</vt:lpstr>
      <vt:lpstr>Wingdings</vt:lpstr>
      <vt:lpstr>Office テーマ</vt:lpstr>
      <vt:lpstr>販売名　セイロガン糖衣Ａ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340</cp:revision>
  <dcterms:created xsi:type="dcterms:W3CDTF">2015-03-05T03:29:01Z</dcterms:created>
  <dcterms:modified xsi:type="dcterms:W3CDTF">2025-05-21T01:17:58Z</dcterms:modified>
</cp:coreProperties>
</file>