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34" d="100"/>
          <a:sy n="34" d="100"/>
        </p:scale>
        <p:origin x="60" y="8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2016/4/13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2016/4/13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2016/4/13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2016/4/13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2016/4/13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2016/4/13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59082"/>
            <a:ext cx="12192000" cy="1662708"/>
          </a:xfrm>
        </p:spPr>
        <p:txBody>
          <a:bodyPr>
            <a:normAutofit/>
          </a:bodyPr>
          <a:lstStyle/>
          <a:p>
            <a:r>
              <a:rPr lang="ja-JP" altLang="en-US" sz="3200" dirty="0" smtClean="0"/>
              <a:t>販売名</a:t>
            </a:r>
            <a:r>
              <a:rPr lang="en-US" altLang="ja-JP" sz="3200" dirty="0">
                <a:sym typeface="Wingdings" panose="05000000000000000000" pitchFamily="2" charset="2"/>
              </a:rPr>
              <a:t/>
            </a:r>
            <a:br>
              <a:rPr lang="en-US" altLang="ja-JP" sz="3200" dirty="0">
                <a:sym typeface="Wingdings" panose="05000000000000000000" pitchFamily="2" charset="2"/>
              </a:rPr>
            </a:br>
            <a:r>
              <a:rPr lang="ja-JP" altLang="en-US" sz="3200" dirty="0">
                <a:sym typeface="Wingdings" panose="05000000000000000000" pitchFamily="2" charset="2"/>
              </a:rPr>
              <a:t>　</a:t>
            </a:r>
            <a:r>
              <a:rPr lang="ja-JP" altLang="en-US" sz="3200" dirty="0" smtClean="0">
                <a:sym typeface="Wingdings" panose="05000000000000000000" pitchFamily="2" charset="2"/>
              </a:rPr>
              <a:t> </a:t>
            </a:r>
            <a:r>
              <a:rPr lang="en-US" altLang="ja-JP" sz="3200" dirty="0">
                <a:sym typeface="Wingdings" panose="05000000000000000000" pitchFamily="2" charset="2"/>
              </a:rPr>
              <a:t>(1)</a:t>
            </a:r>
            <a:r>
              <a:rPr lang="ja-JP" altLang="en-US" sz="3200" dirty="0">
                <a:sym typeface="Wingdings" panose="05000000000000000000" pitchFamily="2" charset="2"/>
              </a:rPr>
              <a:t>グラニセトロン点滴静注バッグ１ｍｇ／５０ｍ</a:t>
            </a:r>
            <a:r>
              <a:rPr lang="en-US" altLang="ja-JP" sz="3200" dirty="0">
                <a:sym typeface="Wingdings" panose="05000000000000000000" pitchFamily="2" charset="2"/>
              </a:rPr>
              <a:t>L</a:t>
            </a:r>
            <a:r>
              <a:rPr lang="ja-JP" altLang="en-US" sz="3200" dirty="0">
                <a:sym typeface="Wingdings" panose="05000000000000000000" pitchFamily="2" charset="2"/>
              </a:rPr>
              <a:t>「テルモ」</a:t>
            </a:r>
            <a:br>
              <a:rPr lang="ja-JP" altLang="en-US" sz="3200" dirty="0">
                <a:sym typeface="Wingdings" panose="05000000000000000000" pitchFamily="2" charset="2"/>
              </a:rPr>
            </a:br>
            <a:r>
              <a:rPr lang="ja-JP" altLang="en-US" sz="3200" dirty="0">
                <a:sym typeface="Wingdings" panose="05000000000000000000" pitchFamily="2" charset="2"/>
              </a:rPr>
              <a:t>　</a:t>
            </a:r>
            <a:r>
              <a:rPr lang="ja-JP" altLang="en-US" sz="3200" dirty="0" smtClean="0">
                <a:sym typeface="Wingdings" panose="05000000000000000000" pitchFamily="2" charset="2"/>
              </a:rPr>
              <a:t> </a:t>
            </a:r>
            <a:r>
              <a:rPr lang="en-US" altLang="ja-JP" sz="3200" dirty="0">
                <a:sym typeface="Wingdings" panose="05000000000000000000" pitchFamily="2" charset="2"/>
              </a:rPr>
              <a:t>(2)</a:t>
            </a:r>
            <a:r>
              <a:rPr lang="ja-JP" altLang="en-US" sz="3200" dirty="0">
                <a:sym typeface="Wingdings" panose="05000000000000000000" pitchFamily="2" charset="2"/>
              </a:rPr>
              <a:t>グラニセトロン点滴静注バッグ３ｍｇ／５０ｍ</a:t>
            </a:r>
            <a:r>
              <a:rPr lang="en-US" altLang="ja-JP" sz="3200" dirty="0">
                <a:sym typeface="Wingdings" panose="05000000000000000000" pitchFamily="2" charset="2"/>
              </a:rPr>
              <a:t>L</a:t>
            </a:r>
            <a:r>
              <a:rPr lang="ja-JP" altLang="en-US" sz="3200" dirty="0">
                <a:sym typeface="Wingdings" panose="05000000000000000000" pitchFamily="2" charset="2"/>
              </a:rPr>
              <a:t>「テルモ」 </a:t>
            </a:r>
            <a:r>
              <a:rPr lang="ja-JP" altLang="en-US" sz="3200" dirty="0" smtClean="0">
                <a:solidFill>
                  <a:srgbClr val="C00000"/>
                </a:solidFill>
              </a:rPr>
              <a:t>製品</a:t>
            </a:r>
            <a:r>
              <a:rPr lang="ja-JP" altLang="en-US" sz="3200" dirty="0" smtClean="0">
                <a:solidFill>
                  <a:srgbClr val="C00000"/>
                </a:solidFill>
              </a:rPr>
              <a:t>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2189749"/>
            <a:ext cx="12191999" cy="4668252"/>
          </a:xfrm>
        </p:spPr>
        <p:txBody>
          <a:bodyPr>
            <a:normAutofit/>
          </a:bodyPr>
          <a:lstStyle/>
          <a:p>
            <a:pPr marL="0" indent="0">
              <a:buNone/>
            </a:pPr>
            <a:r>
              <a:rPr lang="ja-JP" altLang="en-US" sz="3200" b="1" dirty="0" smtClean="0">
                <a:solidFill>
                  <a:srgbClr val="002060"/>
                </a:solidFill>
              </a:rPr>
              <a:t>対象</a:t>
            </a:r>
            <a:r>
              <a:rPr lang="ja-JP" altLang="en-US" sz="3200" b="1" dirty="0">
                <a:solidFill>
                  <a:srgbClr val="002060"/>
                </a:solidFill>
              </a:rPr>
              <a:t>ロット、</a:t>
            </a:r>
            <a:r>
              <a:rPr lang="ja-JP" altLang="en-US" sz="3200" b="1" dirty="0" smtClean="0">
                <a:solidFill>
                  <a:srgbClr val="002060"/>
                </a:solidFill>
              </a:rPr>
              <a:t>数量及び</a:t>
            </a:r>
            <a:r>
              <a:rPr lang="ja-JP" altLang="en-US" sz="3200" b="1" dirty="0">
                <a:solidFill>
                  <a:srgbClr val="002060"/>
                </a:solidFill>
              </a:rPr>
              <a:t>出荷</a:t>
            </a:r>
            <a:r>
              <a:rPr lang="ja-JP" altLang="en-US" sz="3200" b="1" dirty="0" smtClean="0">
                <a:solidFill>
                  <a:srgbClr val="002060"/>
                </a:solidFill>
              </a:rPr>
              <a:t>時期　　</a:t>
            </a:r>
            <a:endParaRPr lang="en-US" altLang="ja-JP" sz="3200" b="1" dirty="0" smtClean="0">
              <a:solidFill>
                <a:srgbClr val="002060"/>
              </a:solidFill>
            </a:endParaRPr>
          </a:p>
          <a:p>
            <a:pPr marL="0" indent="0">
              <a:buNone/>
            </a:pPr>
            <a:r>
              <a:rPr lang="ja-JP" altLang="en-US" dirty="0"/>
              <a:t>対象ロット</a:t>
            </a:r>
            <a:r>
              <a:rPr lang="ja-JP" altLang="en-US" dirty="0" smtClean="0"/>
              <a:t>：４２ロット</a:t>
            </a:r>
            <a:endParaRPr lang="en-US" altLang="ja-JP" dirty="0"/>
          </a:p>
          <a:p>
            <a:pPr marL="0" indent="0">
              <a:buNone/>
            </a:pPr>
            <a:r>
              <a:rPr lang="ja-JP" altLang="en-US" dirty="0"/>
              <a:t>数　　量　</a:t>
            </a:r>
            <a:r>
              <a:rPr lang="ja-JP" altLang="en-US" dirty="0" smtClean="0"/>
              <a:t>：約２．８万袋</a:t>
            </a:r>
            <a:endParaRPr lang="en-US" altLang="ja-JP" dirty="0" smtClean="0"/>
          </a:p>
          <a:p>
            <a:pPr marL="0" indent="0">
              <a:buNone/>
            </a:pPr>
            <a:r>
              <a:rPr lang="ja-JP" altLang="en-US" dirty="0" smtClean="0"/>
              <a:t>出荷</a:t>
            </a:r>
            <a:r>
              <a:rPr lang="ja-JP" altLang="en-US" dirty="0"/>
              <a:t>時期　</a:t>
            </a:r>
            <a:r>
              <a:rPr lang="ja-JP" altLang="en-US" dirty="0" smtClean="0"/>
              <a:t>：</a:t>
            </a:r>
            <a:endParaRPr lang="en-US" altLang="ja-JP" dirty="0" smtClean="0"/>
          </a:p>
          <a:p>
            <a:pPr marL="0" indent="0">
              <a:buNone/>
            </a:pPr>
            <a:r>
              <a:rPr lang="en-US" altLang="ja-JP" dirty="0" smtClean="0"/>
              <a:t>2013</a:t>
            </a:r>
            <a:r>
              <a:rPr lang="ja-JP" altLang="en-US" dirty="0" smtClean="0"/>
              <a:t>年</a:t>
            </a:r>
            <a:r>
              <a:rPr lang="en-US" altLang="ja-JP" dirty="0" smtClean="0"/>
              <a:t>12</a:t>
            </a:r>
            <a:r>
              <a:rPr lang="ja-JP" altLang="en-US" dirty="0" smtClean="0"/>
              <a:t>月</a:t>
            </a:r>
            <a:r>
              <a:rPr lang="en-US" altLang="ja-JP" dirty="0" smtClean="0"/>
              <a:t>13</a:t>
            </a:r>
            <a:r>
              <a:rPr lang="ja-JP" altLang="en-US" dirty="0" smtClean="0"/>
              <a:t>日～</a:t>
            </a:r>
            <a:r>
              <a:rPr lang="en-US" altLang="ja-JP" dirty="0" smtClean="0"/>
              <a:t>2016</a:t>
            </a:r>
            <a:r>
              <a:rPr lang="ja-JP" altLang="en-US" dirty="0" smtClean="0"/>
              <a:t>年３月４日</a:t>
            </a:r>
            <a:endParaRPr lang="ja-JP" altLang="en-US" dirty="0"/>
          </a:p>
          <a:p>
            <a:pPr marL="0" indent="0">
              <a:buNone/>
            </a:pPr>
            <a:endParaRPr lang="ja-JP" altLang="en-US" dirty="0"/>
          </a:p>
          <a:p>
            <a:pPr marL="0" indent="0">
              <a:buNone/>
            </a:pPr>
            <a:endParaRPr lang="ja-JP" altLang="en-US" dirty="0"/>
          </a:p>
        </p:txBody>
      </p:sp>
    </p:spTree>
    <p:extLst>
      <p:ext uri="{BB962C8B-B14F-4D97-AF65-F5344CB8AC3E}">
        <p14:creationId xmlns:p14="http://schemas.microsoft.com/office/powerpoint/2010/main" val="243653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28601"/>
            <a:ext cx="12192000" cy="506186"/>
          </a:xfrm>
        </p:spPr>
        <p:txBody>
          <a:bodyPr>
            <a:normAutofit fontScale="90000"/>
          </a:bodyPr>
          <a:lstStyle/>
          <a:p>
            <a:r>
              <a:rPr lang="ja-JP" altLang="en-US" sz="3600" dirty="0"/>
              <a:t>販売名</a:t>
            </a:r>
            <a:r>
              <a:rPr lang="ja-JP" altLang="en-US" sz="3600" dirty="0"/>
              <a:t>： </a:t>
            </a:r>
            <a:r>
              <a:rPr lang="en-US" altLang="ja-JP" sz="3600" dirty="0"/>
              <a:t>(1)</a:t>
            </a:r>
            <a:r>
              <a:rPr lang="ja-JP" altLang="en-US" sz="3600" dirty="0"/>
              <a:t>グラニセトロン点滴静注バッグ１ｍｇ／５０ｍ</a:t>
            </a:r>
            <a:r>
              <a:rPr lang="en-US" altLang="ja-JP" sz="3600" dirty="0"/>
              <a:t>L</a:t>
            </a:r>
            <a:r>
              <a:rPr lang="ja-JP" altLang="en-US" sz="3600" dirty="0"/>
              <a:t>「テルモ」</a:t>
            </a:r>
            <a:br>
              <a:rPr lang="ja-JP" altLang="en-US" sz="3600" dirty="0"/>
            </a:br>
            <a:r>
              <a:rPr lang="ja-JP" altLang="en-US" sz="3600" dirty="0"/>
              <a:t>　</a:t>
            </a:r>
            <a:r>
              <a:rPr lang="en-US" altLang="ja-JP" sz="3600" dirty="0" smtClean="0"/>
              <a:t>(</a:t>
            </a:r>
            <a:r>
              <a:rPr lang="en-US" altLang="ja-JP" sz="3600" dirty="0"/>
              <a:t>2)</a:t>
            </a:r>
            <a:r>
              <a:rPr lang="ja-JP" altLang="en-US" sz="3600" dirty="0"/>
              <a:t>グラニセトロン点滴静注バッグ３ｍｇ／５０ｍ</a:t>
            </a:r>
            <a:r>
              <a:rPr lang="en-US" altLang="ja-JP" sz="3600" dirty="0"/>
              <a:t>L</a:t>
            </a:r>
            <a:r>
              <a:rPr lang="ja-JP" altLang="en-US" sz="3600" dirty="0"/>
              <a:t>「テルモ</a:t>
            </a:r>
            <a:r>
              <a:rPr lang="ja-JP" altLang="en-US" sz="3600" dirty="0" smtClean="0"/>
              <a:t>」</a:t>
            </a:r>
            <a:r>
              <a:rPr lang="ja-JP" altLang="en-US" sz="3600" dirty="0" smtClean="0"/>
              <a:t>　</a:t>
            </a:r>
            <a:r>
              <a:rPr lang="ja-JP" altLang="en-US" sz="3600" dirty="0" smtClean="0">
                <a:solidFill>
                  <a:srgbClr val="C00000"/>
                </a:solidFill>
              </a:rPr>
              <a:t>製品回収</a:t>
            </a:r>
            <a:endParaRPr kumimoji="1" lang="ja-JP" altLang="en-US" dirty="0">
              <a:solidFill>
                <a:srgbClr val="C00000"/>
              </a:solidFill>
            </a:endParaRPr>
          </a:p>
        </p:txBody>
      </p:sp>
      <p:sp>
        <p:nvSpPr>
          <p:cNvPr id="3" name="コンテンツ プレースホルダー 2"/>
          <p:cNvSpPr>
            <a:spLocks noGrp="1"/>
          </p:cNvSpPr>
          <p:nvPr>
            <p:ph idx="1"/>
          </p:nvPr>
        </p:nvSpPr>
        <p:spPr>
          <a:xfrm>
            <a:off x="0" y="977462"/>
            <a:ext cx="12191999" cy="5880539"/>
          </a:xfrm>
        </p:spPr>
        <p:txBody>
          <a:bodyPr>
            <a:normAutofit fontScale="92500"/>
          </a:bodyPr>
          <a:lstStyle/>
          <a:p>
            <a:pPr marL="0" indent="0">
              <a:buNone/>
            </a:pPr>
            <a:r>
              <a:rPr lang="ja-JP" altLang="en-US" sz="3400" b="1" dirty="0" smtClean="0">
                <a:solidFill>
                  <a:srgbClr val="002060"/>
                </a:solidFill>
              </a:rPr>
              <a:t>回収</a:t>
            </a:r>
            <a:r>
              <a:rPr lang="ja-JP" altLang="en-US" sz="3400" b="1" dirty="0">
                <a:solidFill>
                  <a:srgbClr val="002060"/>
                </a:solidFill>
              </a:rPr>
              <a:t>理由</a:t>
            </a:r>
            <a:r>
              <a:rPr lang="ja-JP" altLang="en-US" dirty="0"/>
              <a:t>　</a:t>
            </a:r>
            <a:r>
              <a:rPr lang="en-US" altLang="ja-JP" dirty="0" smtClean="0"/>
              <a:t>2016</a:t>
            </a:r>
            <a:r>
              <a:rPr lang="ja-JP" altLang="en-US" dirty="0" smtClean="0"/>
              <a:t>年</a:t>
            </a:r>
            <a:r>
              <a:rPr lang="ja-JP" altLang="en-US" dirty="0"/>
              <a:t>２</a:t>
            </a:r>
            <a:r>
              <a:rPr lang="ja-JP" altLang="en-US" dirty="0" smtClean="0"/>
              <a:t>月２</a:t>
            </a:r>
            <a:r>
              <a:rPr lang="en-US" altLang="ja-JP" dirty="0" smtClean="0"/>
              <a:t>5</a:t>
            </a:r>
            <a:r>
              <a:rPr lang="ja-JP" altLang="en-US" dirty="0" smtClean="0"/>
              <a:t>日</a:t>
            </a:r>
            <a:endParaRPr lang="ja-JP" altLang="en-US" dirty="0"/>
          </a:p>
          <a:p>
            <a:pPr marL="0" indent="0">
              <a:buNone/>
            </a:pPr>
            <a:r>
              <a:rPr lang="ja-JP" altLang="en-US" dirty="0"/>
              <a:t>本製品の長期安定性試験において、定量値が使用期限内に承認規格を上回る可能性が示唆されました。この</a:t>
            </a:r>
            <a:r>
              <a:rPr lang="ja-JP" altLang="en-US" dirty="0" smtClean="0"/>
              <a:t>ため</a:t>
            </a:r>
            <a:r>
              <a:rPr lang="ja-JP" altLang="en-US" dirty="0"/>
              <a:t>、使用期限内の参考品の試験を実施したところ、定量値が規格上限を超えるロットを確認致しました</a:t>
            </a:r>
            <a:r>
              <a:rPr lang="ja-JP" altLang="en-US" dirty="0" smtClean="0"/>
              <a:t>。これ</a:t>
            </a:r>
            <a:r>
              <a:rPr lang="ja-JP" altLang="en-US" dirty="0"/>
              <a:t>は、保存中の水分蒸散により、薬液が濃縮されたことが原因と考えられ、その波及性が否定できないこと</a:t>
            </a:r>
            <a:r>
              <a:rPr lang="ja-JP" altLang="en-US" dirty="0" smtClean="0"/>
              <a:t>から</a:t>
            </a:r>
            <a:r>
              <a:rPr lang="ja-JP" altLang="en-US" dirty="0"/>
              <a:t>、市場に流通している使用期限内の製品をすべて自主回収することに致しました</a:t>
            </a:r>
            <a:r>
              <a:rPr lang="ja-JP" altLang="en-US" dirty="0" smtClean="0"/>
              <a:t>。</a:t>
            </a:r>
            <a:endParaRPr lang="ja-JP" altLang="en-US" dirty="0"/>
          </a:p>
          <a:p>
            <a:pPr marL="0" indent="0">
              <a:buNone/>
            </a:pPr>
            <a:endParaRPr lang="ja-JP" altLang="en-US" dirty="0"/>
          </a:p>
          <a:p>
            <a:pPr marL="0" indent="0">
              <a:buNone/>
            </a:pPr>
            <a:r>
              <a:rPr lang="ja-JP" altLang="en-US" sz="3600" b="1" dirty="0">
                <a:solidFill>
                  <a:srgbClr val="002060"/>
                </a:solidFill>
              </a:rPr>
              <a:t>危惧される具体的な健康被害</a:t>
            </a:r>
          </a:p>
          <a:p>
            <a:pPr marL="0" indent="0">
              <a:buNone/>
            </a:pPr>
            <a:r>
              <a:rPr lang="ja-JP" altLang="en-US" sz="3000" dirty="0"/>
              <a:t>定量値が規格を上回りましたが、規格に対する乖離は小さいため、有効性及び安全性への影響、並びに、</a:t>
            </a:r>
            <a:r>
              <a:rPr lang="ja-JP" altLang="en-US" sz="3000"/>
              <a:t>重篤</a:t>
            </a:r>
            <a:r>
              <a:rPr lang="ja-JP" altLang="en-US" sz="3000" smtClean="0"/>
              <a:t>な健康</a:t>
            </a:r>
            <a:r>
              <a:rPr lang="ja-JP" altLang="en-US" sz="3000" dirty="0"/>
              <a:t>被害が発生する可能性はないと考えて</a:t>
            </a:r>
            <a:r>
              <a:rPr lang="ja-JP" altLang="en-US" sz="3000"/>
              <a:t>おります</a:t>
            </a:r>
            <a:r>
              <a:rPr lang="ja-JP" altLang="en-US" sz="3000" smtClean="0"/>
              <a:t>。なお</a:t>
            </a:r>
            <a:r>
              <a:rPr lang="ja-JP" altLang="en-US" sz="3000" dirty="0"/>
              <a:t>、これまでに本件に関連した重篤な健康被害の報告はございません。</a:t>
            </a:r>
          </a:p>
          <a:p>
            <a:pPr marL="0" indent="0">
              <a:buNone/>
            </a:pPr>
            <a:endParaRPr lang="ja-JP" altLang="en-US" sz="3000" dirty="0"/>
          </a:p>
          <a:p>
            <a:pPr marL="0" indent="0">
              <a:buNone/>
            </a:pPr>
            <a:r>
              <a:rPr lang="ja-JP" altLang="en-US" sz="3000" dirty="0" smtClean="0"/>
              <a:t>⇒</a:t>
            </a:r>
            <a:r>
              <a:rPr lang="ja-JP" altLang="en-US" sz="3000" dirty="0"/>
              <a:t>薬用バスハップＳ</a:t>
            </a:r>
          </a:p>
          <a:p>
            <a:pPr marL="0" indent="0">
              <a:buNone/>
            </a:pPr>
            <a:endParaRPr lang="en-US" altLang="ja-JP" sz="3200" dirty="0" smtClean="0"/>
          </a:p>
        </p:txBody>
      </p:sp>
    </p:spTree>
    <p:extLst>
      <p:ext uri="{BB962C8B-B14F-4D97-AF65-F5344CB8AC3E}">
        <p14:creationId xmlns:p14="http://schemas.microsoft.com/office/powerpoint/2010/main" val="191888005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894</TotalTime>
  <Words>25</Words>
  <Application>Microsoft Office PowerPoint</Application>
  <PresentationFormat>ワイド画面</PresentationFormat>
  <Paragraphs>14</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ＭＳ Ｐゴシック</vt:lpstr>
      <vt:lpstr>Arial</vt:lpstr>
      <vt:lpstr>Calibri</vt:lpstr>
      <vt:lpstr>Calibri Light</vt:lpstr>
      <vt:lpstr>Wingdings</vt:lpstr>
      <vt:lpstr>Office テーマ</vt:lpstr>
      <vt:lpstr>販売名 　 (1)グラニセトロン点滴静注バッグ１ｍｇ／５０ｍL「テルモ」 　 (2)グラニセトロン点滴静注バッグ３ｍｇ／５０ｍL「テルモ」 製品回収</vt:lpstr>
      <vt:lpstr>販売名： (1)グラニセトロン点滴静注バッグ１ｍｇ／５０ｍL「テルモ」 　(2)グラニセトロン点滴静注バッグ３ｍｇ／５０ｍL「テルモ」　製品回収</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脇坂盛雄</cp:lastModifiedBy>
  <cp:revision>65</cp:revision>
  <dcterms:created xsi:type="dcterms:W3CDTF">2015-03-05T03:29:01Z</dcterms:created>
  <dcterms:modified xsi:type="dcterms:W3CDTF">2016-04-13T00:55:53Z</dcterms:modified>
</cp:coreProperties>
</file>