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3" d="100"/>
          <a:sy n="63" d="100"/>
        </p:scale>
        <p:origin x="139"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914399"/>
          </a:xfrm>
        </p:spPr>
        <p:txBody>
          <a:bodyPr>
            <a:noAutofit/>
          </a:bodyPr>
          <a:lstStyle/>
          <a:p>
            <a:r>
              <a:rPr lang="ja-JP" altLang="en-US" sz="2800" dirty="0">
                <a:sym typeface="Wingdings" panose="05000000000000000000" pitchFamily="2" charset="2"/>
              </a:rPr>
              <a:t>販売名　ブロムヘキシン塩酸塩注射液</a:t>
            </a:r>
            <a:r>
              <a:rPr lang="en-US" altLang="ja-JP" sz="2800" dirty="0">
                <a:sym typeface="Wingdings" panose="05000000000000000000" pitchFamily="2" charset="2"/>
              </a:rPr>
              <a:t>4mg</a:t>
            </a:r>
            <a:r>
              <a:rPr lang="ja-JP" altLang="en-US" sz="2800" dirty="0">
                <a:sym typeface="Wingdings" panose="05000000000000000000" pitchFamily="2" charset="2"/>
              </a:rPr>
              <a:t>「タイヨー」 　　</a:t>
            </a:r>
            <a:r>
              <a:rPr lang="en-US" altLang="ja-JP" sz="2800" dirty="0">
                <a:sym typeface="Wingdings" panose="05000000000000000000" pitchFamily="2" charset="2"/>
              </a:rPr>
              <a:t> </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14400"/>
            <a:ext cx="12192000" cy="5943605"/>
          </a:xfrm>
        </p:spPr>
        <p:txBody>
          <a:bodyPr>
            <a:noAutofit/>
          </a:bodyPr>
          <a:lstStyle/>
          <a:p>
            <a:pPr marL="0" indent="0">
              <a:buNone/>
            </a:pPr>
            <a:r>
              <a:rPr lang="ja-JP" altLang="en-US" dirty="0"/>
              <a:t>対象ロット　　　　数量及　　　　　　出荷時期</a:t>
            </a:r>
            <a:endParaRPr lang="en-US" altLang="ja-JP" dirty="0"/>
          </a:p>
          <a:p>
            <a:pPr marL="0" indent="0">
              <a:buNone/>
            </a:pPr>
            <a:r>
              <a:rPr kumimoji="0" lang="en-US" altLang="ja-JP" dirty="0">
                <a:solidFill>
                  <a:srgbClr val="000000"/>
                </a:solidFill>
                <a:latin typeface="Arial Unicode MS"/>
              </a:rPr>
              <a:t>21</a:t>
            </a:r>
            <a:r>
              <a:rPr kumimoji="0" lang="ja-JP" altLang="en-US" dirty="0">
                <a:solidFill>
                  <a:srgbClr val="000000"/>
                </a:solidFill>
                <a:latin typeface="Arial Unicode MS"/>
              </a:rPr>
              <a:t>　　　　　　　　　約８万箱　　　</a:t>
            </a:r>
            <a:r>
              <a:rPr kumimoji="0" lang="en-US" altLang="ja-JP" dirty="0">
                <a:solidFill>
                  <a:srgbClr val="000000"/>
                </a:solidFill>
                <a:latin typeface="Arial Unicode MS"/>
              </a:rPr>
              <a:t>2022</a:t>
            </a:r>
            <a:r>
              <a:rPr kumimoji="0" lang="ja-JP" altLang="en-US" dirty="0">
                <a:solidFill>
                  <a:srgbClr val="000000"/>
                </a:solidFill>
                <a:latin typeface="Arial Unicode MS"/>
              </a:rPr>
              <a:t>年</a:t>
            </a:r>
            <a:r>
              <a:rPr kumimoji="0" lang="en-US" altLang="ja-JP" dirty="0">
                <a:solidFill>
                  <a:srgbClr val="000000"/>
                </a:solidFill>
                <a:latin typeface="Arial Unicode MS"/>
              </a:rPr>
              <a:t>9</a:t>
            </a:r>
            <a:r>
              <a:rPr kumimoji="0" lang="ja-JP" altLang="en-US" dirty="0">
                <a:solidFill>
                  <a:srgbClr val="000000"/>
                </a:solidFill>
                <a:latin typeface="Arial Unicode MS"/>
              </a:rPr>
              <a:t>月</a:t>
            </a:r>
            <a:r>
              <a:rPr kumimoji="0" lang="en-US" altLang="ja-JP" dirty="0">
                <a:solidFill>
                  <a:srgbClr val="000000"/>
                </a:solidFill>
                <a:latin typeface="Arial Unicode MS"/>
              </a:rPr>
              <a:t>27</a:t>
            </a:r>
            <a:r>
              <a:rPr kumimoji="0" lang="ja-JP" altLang="en-US" dirty="0">
                <a:solidFill>
                  <a:srgbClr val="000000"/>
                </a:solidFill>
                <a:latin typeface="Arial Unicode MS"/>
              </a:rPr>
              <a:t>日～</a:t>
            </a:r>
            <a:r>
              <a:rPr kumimoji="0" lang="en-US" altLang="ja-JP" dirty="0">
                <a:solidFill>
                  <a:srgbClr val="000000"/>
                </a:solidFill>
                <a:latin typeface="Arial Unicode MS"/>
              </a:rPr>
              <a:t>2025</a:t>
            </a:r>
            <a:r>
              <a:rPr kumimoji="0" lang="ja-JP" altLang="en-US" dirty="0">
                <a:solidFill>
                  <a:srgbClr val="000000"/>
                </a:solidFill>
                <a:latin typeface="Arial Unicode MS"/>
              </a:rPr>
              <a:t>年</a:t>
            </a:r>
            <a:r>
              <a:rPr kumimoji="0" lang="en-US" altLang="ja-JP" dirty="0">
                <a:solidFill>
                  <a:srgbClr val="000000"/>
                </a:solidFill>
                <a:latin typeface="Arial Unicode MS"/>
              </a:rPr>
              <a:t>3</a:t>
            </a:r>
            <a:r>
              <a:rPr kumimoji="0" lang="ja-JP" altLang="en-US" dirty="0">
                <a:solidFill>
                  <a:srgbClr val="000000"/>
                </a:solidFill>
                <a:latin typeface="Arial Unicode MS"/>
              </a:rPr>
              <a:t>月</a:t>
            </a:r>
            <a:r>
              <a:rPr kumimoji="0" lang="en-US" altLang="ja-JP" dirty="0">
                <a:solidFill>
                  <a:srgbClr val="000000"/>
                </a:solidFill>
                <a:latin typeface="Arial Unicode MS"/>
              </a:rPr>
              <a:t>3</a:t>
            </a:r>
            <a:r>
              <a:rPr kumimoji="0" lang="ja-JP" altLang="en-US" dirty="0">
                <a:solidFill>
                  <a:srgbClr val="000000"/>
                </a:solidFill>
                <a:latin typeface="Arial Unicode MS"/>
              </a:rPr>
              <a:t>月</a:t>
            </a:r>
            <a:endParaRPr kumimoji="0" lang="en-US" altLang="ja-JP" dirty="0">
              <a:solidFill>
                <a:srgbClr val="000000"/>
              </a:solidFill>
              <a:latin typeface="Arial Unicode MS"/>
            </a:endParaRPr>
          </a:p>
          <a:p>
            <a:pPr marL="0" indent="0">
              <a:buNone/>
            </a:pPr>
            <a:endParaRPr kumimoji="0" lang="en-US" altLang="ja-JP" sz="1000" dirty="0">
              <a:solidFill>
                <a:srgbClr val="000000"/>
              </a:solidFill>
              <a:latin typeface="Arial Unicode MS"/>
            </a:endParaRPr>
          </a:p>
          <a:p>
            <a:pPr marL="0" indent="0">
              <a:buNone/>
            </a:pPr>
            <a:r>
              <a:rPr lang="ja-JP" altLang="en-US" dirty="0">
                <a:solidFill>
                  <a:srgbClr val="000099"/>
                </a:solidFill>
              </a:rPr>
              <a:t>理由　</a:t>
            </a:r>
            <a:r>
              <a:rPr lang="en-US" altLang="ja-JP" dirty="0">
                <a:solidFill>
                  <a:srgbClr val="000099"/>
                </a:solidFill>
              </a:rPr>
              <a:t>2025</a:t>
            </a:r>
            <a:r>
              <a:rPr lang="ja-JP" altLang="en-US" dirty="0">
                <a:solidFill>
                  <a:srgbClr val="000099"/>
                </a:solidFill>
              </a:rPr>
              <a:t>年</a:t>
            </a:r>
            <a:r>
              <a:rPr lang="en-US" altLang="ja-JP" dirty="0">
                <a:solidFill>
                  <a:srgbClr val="000099"/>
                </a:solidFill>
              </a:rPr>
              <a:t>3</a:t>
            </a:r>
            <a:r>
              <a:rPr lang="ja-JP" altLang="en-US" dirty="0">
                <a:solidFill>
                  <a:srgbClr val="000099"/>
                </a:solidFill>
              </a:rPr>
              <a:t>月</a:t>
            </a:r>
            <a:r>
              <a:rPr lang="en-US" altLang="ja-JP" dirty="0">
                <a:solidFill>
                  <a:srgbClr val="000099"/>
                </a:solidFill>
              </a:rPr>
              <a:t>26</a:t>
            </a:r>
            <a:r>
              <a:rPr lang="ja-JP" altLang="en-US" dirty="0">
                <a:solidFill>
                  <a:srgbClr val="000099"/>
                </a:solidFill>
              </a:rPr>
              <a:t>日回収開始</a:t>
            </a:r>
          </a:p>
          <a:p>
            <a:pPr marL="0" indent="0">
              <a:buNone/>
            </a:pPr>
            <a:r>
              <a:rPr lang="ja-JP" altLang="en-US" dirty="0"/>
              <a:t>製造プロセスの適格性再評価を行った際に、アンプル充填開始時の一部の製品において、製品含量が規格下限を下回る事象があることを認めました。調査の結果、充填チューブに有効成分が吸着したことが要因と考えられ、これまで出荷した製品においても同じ事象が発生している可能性を否定することができないため、使用期限内のすべての製品について自主回収することといたしました。</a:t>
            </a:r>
            <a:endParaRPr lang="en-US" altLang="ja-JP" dirty="0"/>
          </a:p>
          <a:p>
            <a:pPr marL="0" indent="0">
              <a:buNone/>
            </a:pPr>
            <a:endParaRPr lang="en-US" altLang="ja-JP" sz="1000" dirty="0"/>
          </a:p>
          <a:p>
            <a:pPr marL="0" indent="0">
              <a:buNone/>
            </a:pPr>
            <a:r>
              <a:rPr lang="ja-JP" altLang="en-US" dirty="0"/>
              <a:t>考察；</a:t>
            </a:r>
            <a:endParaRPr lang="en-US" altLang="ja-JP" dirty="0"/>
          </a:p>
          <a:p>
            <a:pPr marL="0" indent="0">
              <a:buNone/>
            </a:pPr>
            <a:r>
              <a:rPr lang="ja-JP" altLang="en-US" dirty="0"/>
              <a:t>これはバリデーションの問題である。製造工程の薬液に触れるチューブなどを変更したときに、特に充填初期を確認しているのだが。過去の変更時の確認が不十分だったのであろう。</a:t>
            </a:r>
            <a:endParaRPr lang="en-US" altLang="ja-JP" dirty="0"/>
          </a:p>
          <a:p>
            <a:pPr marL="0" indent="0">
              <a:buNone/>
            </a:pPr>
            <a:endParaRPr lang="en-US" altLang="ja-JP" dirty="0"/>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3809</TotalTime>
  <Words>182</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　ブロムヘキシン塩酸塩注射液4mg「タイヨー」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339</cp:revision>
  <dcterms:created xsi:type="dcterms:W3CDTF">2015-03-05T03:29:01Z</dcterms:created>
  <dcterms:modified xsi:type="dcterms:W3CDTF">2025-05-21T01:00:14Z</dcterms:modified>
</cp:coreProperties>
</file>