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3" d="100"/>
          <a:sy n="63" d="100"/>
        </p:scale>
        <p:origin x="139"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914399"/>
          </a:xfrm>
        </p:spPr>
        <p:txBody>
          <a:bodyPr>
            <a:noAutofit/>
          </a:bodyPr>
          <a:lstStyle/>
          <a:p>
            <a:r>
              <a:rPr lang="ja-JP" altLang="en-US" sz="2800" dirty="0">
                <a:sym typeface="Wingdings" panose="05000000000000000000" pitchFamily="2" charset="2"/>
              </a:rPr>
              <a:t>販売名　トーワチーム配合顆粒 　　</a:t>
            </a:r>
            <a:r>
              <a:rPr lang="en-US" altLang="ja-JP" sz="2800" dirty="0">
                <a:sym typeface="Wingdings" panose="05000000000000000000" pitchFamily="2" charset="2"/>
              </a:rPr>
              <a:t> </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14400"/>
            <a:ext cx="12192000" cy="5943605"/>
          </a:xfrm>
        </p:spPr>
        <p:txBody>
          <a:bodyPr>
            <a:noAutofit/>
          </a:bodyPr>
          <a:lstStyle/>
          <a:p>
            <a:pPr marL="0" indent="0">
              <a:buNone/>
            </a:pPr>
            <a:r>
              <a:rPr lang="ja-JP" altLang="en-US" dirty="0"/>
              <a:t>対象ロット　　　　数量及　　　　　　出荷時期</a:t>
            </a:r>
            <a:endParaRPr lang="en-US" altLang="ja-JP" dirty="0"/>
          </a:p>
          <a:p>
            <a:pPr marL="0" indent="0">
              <a:buNone/>
            </a:pPr>
            <a:r>
              <a:rPr kumimoji="0" lang="en-US" altLang="ja-JP" dirty="0">
                <a:solidFill>
                  <a:srgbClr val="000000"/>
                </a:solidFill>
                <a:latin typeface="Arial Unicode MS"/>
              </a:rPr>
              <a:t>A0765</a:t>
            </a:r>
            <a:r>
              <a:rPr kumimoji="0" lang="ja-JP" altLang="en-US" dirty="0">
                <a:solidFill>
                  <a:srgbClr val="000000"/>
                </a:solidFill>
                <a:latin typeface="Arial Unicode MS"/>
              </a:rPr>
              <a:t>　　 　　</a:t>
            </a:r>
            <a:r>
              <a:rPr kumimoji="0" lang="en-US" altLang="ja-JP" dirty="0">
                <a:solidFill>
                  <a:srgbClr val="000000"/>
                </a:solidFill>
                <a:latin typeface="Arial Unicode MS"/>
              </a:rPr>
              <a:t>1g×800</a:t>
            </a:r>
            <a:r>
              <a:rPr kumimoji="0" lang="ja-JP" altLang="en-US" dirty="0">
                <a:solidFill>
                  <a:srgbClr val="000000"/>
                </a:solidFill>
                <a:latin typeface="Arial Unicode MS"/>
              </a:rPr>
              <a:t>包 　　　　 </a:t>
            </a:r>
            <a:r>
              <a:rPr kumimoji="0" lang="en-US" altLang="ja-JP" dirty="0">
                <a:solidFill>
                  <a:srgbClr val="000000"/>
                </a:solidFill>
                <a:latin typeface="Arial Unicode MS"/>
              </a:rPr>
              <a:t>929</a:t>
            </a:r>
            <a:r>
              <a:rPr kumimoji="0" lang="ja-JP" altLang="en-US" dirty="0">
                <a:solidFill>
                  <a:srgbClr val="000000"/>
                </a:solidFill>
                <a:latin typeface="Arial Unicode MS"/>
              </a:rPr>
              <a:t>箱　　　 </a:t>
            </a:r>
            <a:r>
              <a:rPr kumimoji="0" lang="en-US" altLang="ja-JP" dirty="0">
                <a:solidFill>
                  <a:srgbClr val="000000"/>
                </a:solidFill>
                <a:latin typeface="Arial Unicode MS"/>
              </a:rPr>
              <a:t>2024</a:t>
            </a:r>
            <a:r>
              <a:rPr kumimoji="0" lang="ja-JP" altLang="en-US" dirty="0">
                <a:solidFill>
                  <a:srgbClr val="000000"/>
                </a:solidFill>
                <a:latin typeface="Arial Unicode MS"/>
              </a:rPr>
              <a:t>年</a:t>
            </a:r>
            <a:r>
              <a:rPr kumimoji="0" lang="en-US" altLang="ja-JP" dirty="0">
                <a:solidFill>
                  <a:srgbClr val="000000"/>
                </a:solidFill>
                <a:latin typeface="Arial Unicode MS"/>
              </a:rPr>
              <a:t>5</a:t>
            </a:r>
            <a:r>
              <a:rPr kumimoji="0" lang="ja-JP" altLang="en-US" dirty="0">
                <a:solidFill>
                  <a:srgbClr val="000000"/>
                </a:solidFill>
                <a:latin typeface="Arial Unicode MS"/>
              </a:rPr>
              <a:t>月</a:t>
            </a:r>
            <a:r>
              <a:rPr kumimoji="0" lang="en-US" altLang="ja-JP" dirty="0">
                <a:solidFill>
                  <a:srgbClr val="000000"/>
                </a:solidFill>
                <a:latin typeface="Arial Unicode MS"/>
              </a:rPr>
              <a:t>27</a:t>
            </a:r>
            <a:r>
              <a:rPr kumimoji="0" lang="ja-JP" altLang="en-US" dirty="0">
                <a:solidFill>
                  <a:srgbClr val="000000"/>
                </a:solidFill>
                <a:latin typeface="Arial Unicode MS"/>
              </a:rPr>
              <a:t>日</a:t>
            </a:r>
            <a:endParaRPr kumimoji="0" lang="en-US" altLang="zh-TW" dirty="0">
              <a:solidFill>
                <a:srgbClr val="000000"/>
              </a:solidFill>
              <a:latin typeface="Arial Unicode MS"/>
            </a:endParaRPr>
          </a:p>
          <a:p>
            <a:pPr marL="0" indent="0">
              <a:buNone/>
            </a:pPr>
            <a:endParaRPr kumimoji="0" lang="en-US" altLang="ja-JP" sz="1000" dirty="0">
              <a:solidFill>
                <a:srgbClr val="000000"/>
              </a:solidFill>
              <a:latin typeface="Arial Unicode MS"/>
            </a:endParaRPr>
          </a:p>
          <a:p>
            <a:pPr marL="0" indent="0">
              <a:buNone/>
            </a:pPr>
            <a:r>
              <a:rPr lang="ja-JP" altLang="en-US" dirty="0">
                <a:solidFill>
                  <a:srgbClr val="000099"/>
                </a:solidFill>
              </a:rPr>
              <a:t>回収理由　</a:t>
            </a:r>
            <a:r>
              <a:rPr lang="en-US" altLang="ja-JP" dirty="0">
                <a:solidFill>
                  <a:srgbClr val="000099"/>
                </a:solidFill>
              </a:rPr>
              <a:t>2025</a:t>
            </a:r>
            <a:r>
              <a:rPr lang="ja-JP" altLang="en-US" dirty="0">
                <a:solidFill>
                  <a:srgbClr val="000099"/>
                </a:solidFill>
              </a:rPr>
              <a:t>年</a:t>
            </a:r>
            <a:r>
              <a:rPr lang="en-US" altLang="ja-JP" dirty="0">
                <a:solidFill>
                  <a:srgbClr val="000099"/>
                </a:solidFill>
              </a:rPr>
              <a:t>4</a:t>
            </a:r>
            <a:r>
              <a:rPr lang="ja-JP" altLang="en-US" dirty="0">
                <a:solidFill>
                  <a:srgbClr val="000099"/>
                </a:solidFill>
              </a:rPr>
              <a:t>月</a:t>
            </a:r>
            <a:r>
              <a:rPr lang="en-US" altLang="ja-JP" dirty="0">
                <a:solidFill>
                  <a:srgbClr val="000099"/>
                </a:solidFill>
              </a:rPr>
              <a:t>10</a:t>
            </a:r>
            <a:r>
              <a:rPr lang="ja-JP" altLang="en-US" dirty="0">
                <a:solidFill>
                  <a:srgbClr val="000099"/>
                </a:solidFill>
              </a:rPr>
              <a:t>日回収開始</a:t>
            </a:r>
          </a:p>
          <a:p>
            <a:pPr marL="0" indent="0">
              <a:buNone/>
            </a:pPr>
            <a:r>
              <a:rPr lang="ja-JP" altLang="en-US" dirty="0"/>
              <a:t>トーワチーム配合顆粒（</a:t>
            </a:r>
            <a:r>
              <a:rPr lang="en-US" altLang="ja-JP" dirty="0"/>
              <a:t>A0765</a:t>
            </a:r>
            <a:r>
              <a:rPr lang="ja-JP" altLang="en-US" dirty="0"/>
              <a:t>）において、医療機関より未開封の分包品</a:t>
            </a:r>
            <a:r>
              <a:rPr lang="en-US" altLang="ja-JP" dirty="0"/>
              <a:t>1</a:t>
            </a:r>
            <a:r>
              <a:rPr lang="ja-JP" altLang="en-US" dirty="0"/>
              <a:t>包に毛髪のような異物が</a:t>
            </a:r>
            <a:r>
              <a:rPr lang="en-US" altLang="ja-JP" dirty="0"/>
              <a:t>1</a:t>
            </a:r>
            <a:r>
              <a:rPr lang="ja-JP" altLang="en-US" dirty="0"/>
              <a:t>本混入していたとの品質情報がありました。異物を確認したところ、人毛であることが判明いたしました。製造所における調査の結果から、この度の事象は極めて偶発的に発生したと考えておりますが、当該ロットの他の分包品への混入の可能性を完全に否定することは困難であると判断し、万全を期すため、当該ロットを自主回収する事といたしました。</a:t>
            </a:r>
            <a:endParaRPr lang="en-US" altLang="ja-JP" dirty="0"/>
          </a:p>
          <a:p>
            <a:pPr marL="0" indent="0">
              <a:buNone/>
            </a:pPr>
            <a:endParaRPr lang="en-US" altLang="ja-JP" sz="1000" dirty="0"/>
          </a:p>
          <a:p>
            <a:pPr marL="0" indent="0">
              <a:buNone/>
            </a:pPr>
            <a:r>
              <a:rPr lang="ja-JP" altLang="en-US" dirty="0"/>
              <a:t>考察；</a:t>
            </a:r>
            <a:endParaRPr lang="en-US" altLang="ja-JP" dirty="0"/>
          </a:p>
          <a:p>
            <a:pPr marL="0" indent="0">
              <a:buNone/>
            </a:pPr>
            <a:r>
              <a:rPr lang="ja-JP" altLang="en-US" dirty="0"/>
              <a:t>今どき、１件の毛髪苦情で製品回収はしないのだが。また回収したら他のロットに毛髪が入っていない証明はどうされたのだろう？</a:t>
            </a: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3792</TotalTime>
  <Words>185</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トーワチーム配合顆粒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336</cp:revision>
  <dcterms:created xsi:type="dcterms:W3CDTF">2015-03-05T03:29:01Z</dcterms:created>
  <dcterms:modified xsi:type="dcterms:W3CDTF">2025-05-21T00:43:25Z</dcterms:modified>
</cp:coreProperties>
</file>