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3" d="100"/>
          <a:sy n="63" d="100"/>
        </p:scale>
        <p:origin x="139"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914399"/>
          </a:xfrm>
        </p:spPr>
        <p:txBody>
          <a:bodyPr>
            <a:noAutofit/>
          </a:bodyPr>
          <a:lstStyle/>
          <a:p>
            <a:r>
              <a:rPr lang="ja-JP" altLang="en-US" sz="2800" dirty="0">
                <a:sym typeface="Wingdings" panose="05000000000000000000" pitchFamily="2" charset="2"/>
              </a:rPr>
              <a:t>販売名　カタセ錠 　　</a:t>
            </a:r>
            <a:r>
              <a:rPr lang="en-US" altLang="ja-JP" sz="2800" dirty="0">
                <a:sym typeface="Wingdings" panose="05000000000000000000" pitchFamily="2" charset="2"/>
              </a:rPr>
              <a:t> </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14400"/>
            <a:ext cx="12192000" cy="5943605"/>
          </a:xfrm>
        </p:spPr>
        <p:txBody>
          <a:bodyPr>
            <a:noAutofit/>
          </a:bodyPr>
          <a:lstStyle/>
          <a:p>
            <a:pPr marL="0" indent="0">
              <a:buNone/>
            </a:pPr>
            <a:r>
              <a:rPr lang="ja-JP" altLang="en-US" dirty="0"/>
              <a:t>対象ロット　　　　数量及　　　　　　出荷時期</a:t>
            </a:r>
            <a:endParaRPr lang="en-US" altLang="ja-JP" dirty="0"/>
          </a:p>
          <a:p>
            <a:pPr marL="0" indent="0">
              <a:buNone/>
            </a:pPr>
            <a:r>
              <a:rPr kumimoji="0" lang="ja-JP" altLang="en-US" dirty="0">
                <a:solidFill>
                  <a:srgbClr val="000000"/>
                </a:solidFill>
                <a:latin typeface="Arial Unicode MS"/>
              </a:rPr>
              <a:t>５　　　　　</a:t>
            </a:r>
            <a:r>
              <a:rPr kumimoji="0" lang="zh-TW" altLang="en-US" dirty="0">
                <a:solidFill>
                  <a:srgbClr val="000000"/>
                </a:solidFill>
                <a:latin typeface="Arial Unicode MS"/>
              </a:rPr>
              <a:t>　　　</a:t>
            </a:r>
            <a:r>
              <a:rPr kumimoji="0" lang="ja-JP" altLang="en-US" dirty="0">
                <a:solidFill>
                  <a:srgbClr val="000000"/>
                </a:solidFill>
                <a:latin typeface="Arial Unicode MS"/>
              </a:rPr>
              <a:t>約６千</a:t>
            </a:r>
            <a:r>
              <a:rPr kumimoji="0" lang="zh-TW" altLang="en-US" dirty="0">
                <a:solidFill>
                  <a:srgbClr val="000000"/>
                </a:solidFill>
                <a:latin typeface="Arial Unicode MS"/>
              </a:rPr>
              <a:t>個　　</a:t>
            </a:r>
            <a:r>
              <a:rPr kumimoji="0" lang="en-US" altLang="zh-TW" dirty="0">
                <a:solidFill>
                  <a:srgbClr val="000000"/>
                </a:solidFill>
                <a:latin typeface="Arial Unicode MS"/>
              </a:rPr>
              <a:t>202</a:t>
            </a:r>
            <a:r>
              <a:rPr kumimoji="0" lang="en-US" altLang="ja-JP" dirty="0">
                <a:solidFill>
                  <a:srgbClr val="000000"/>
                </a:solidFill>
                <a:latin typeface="Arial Unicode MS"/>
              </a:rPr>
              <a:t>2</a:t>
            </a:r>
            <a:r>
              <a:rPr kumimoji="0" lang="zh-TW" altLang="en-US" dirty="0">
                <a:solidFill>
                  <a:srgbClr val="000000"/>
                </a:solidFill>
                <a:latin typeface="Arial Unicode MS"/>
              </a:rPr>
              <a:t>年</a:t>
            </a:r>
            <a:r>
              <a:rPr kumimoji="0" lang="en-US" altLang="zh-TW" dirty="0">
                <a:solidFill>
                  <a:srgbClr val="000000"/>
                </a:solidFill>
                <a:latin typeface="Arial Unicode MS"/>
              </a:rPr>
              <a:t>0</a:t>
            </a:r>
            <a:r>
              <a:rPr kumimoji="0" lang="en-US" altLang="ja-JP" dirty="0">
                <a:solidFill>
                  <a:srgbClr val="000000"/>
                </a:solidFill>
                <a:latin typeface="Arial Unicode MS"/>
              </a:rPr>
              <a:t>7</a:t>
            </a:r>
            <a:r>
              <a:rPr kumimoji="0" lang="zh-TW" altLang="en-US" dirty="0">
                <a:solidFill>
                  <a:srgbClr val="000000"/>
                </a:solidFill>
                <a:latin typeface="Arial Unicode MS"/>
              </a:rPr>
              <a:t>月</a:t>
            </a:r>
            <a:r>
              <a:rPr kumimoji="0" lang="en-US" altLang="ja-JP" dirty="0">
                <a:solidFill>
                  <a:srgbClr val="000000"/>
                </a:solidFill>
                <a:latin typeface="Arial Unicode MS"/>
              </a:rPr>
              <a:t>11</a:t>
            </a:r>
            <a:r>
              <a:rPr kumimoji="0" lang="zh-TW" altLang="en-US" dirty="0">
                <a:solidFill>
                  <a:srgbClr val="000000"/>
                </a:solidFill>
                <a:latin typeface="Arial Unicode MS"/>
              </a:rPr>
              <a:t>日～</a:t>
            </a:r>
            <a:r>
              <a:rPr kumimoji="0" lang="en-US" altLang="zh-TW" dirty="0">
                <a:solidFill>
                  <a:srgbClr val="000000"/>
                </a:solidFill>
                <a:latin typeface="Arial Unicode MS"/>
              </a:rPr>
              <a:t>202</a:t>
            </a:r>
            <a:r>
              <a:rPr kumimoji="0" lang="en-US" altLang="ja-JP" dirty="0">
                <a:solidFill>
                  <a:srgbClr val="000000"/>
                </a:solidFill>
                <a:latin typeface="Arial Unicode MS"/>
              </a:rPr>
              <a:t>3</a:t>
            </a:r>
            <a:r>
              <a:rPr kumimoji="0" lang="zh-TW" altLang="en-US" dirty="0">
                <a:solidFill>
                  <a:srgbClr val="000000"/>
                </a:solidFill>
                <a:latin typeface="Arial Unicode MS"/>
              </a:rPr>
              <a:t>年</a:t>
            </a:r>
            <a:r>
              <a:rPr kumimoji="0" lang="en-US" altLang="zh-TW" dirty="0">
                <a:solidFill>
                  <a:srgbClr val="000000"/>
                </a:solidFill>
                <a:latin typeface="Arial Unicode MS"/>
              </a:rPr>
              <a:t>0</a:t>
            </a:r>
            <a:r>
              <a:rPr kumimoji="0" lang="en-US" altLang="ja-JP" dirty="0">
                <a:solidFill>
                  <a:srgbClr val="000000"/>
                </a:solidFill>
                <a:latin typeface="Arial Unicode MS"/>
              </a:rPr>
              <a:t>6</a:t>
            </a:r>
            <a:r>
              <a:rPr kumimoji="0" lang="zh-TW" altLang="en-US" dirty="0">
                <a:solidFill>
                  <a:srgbClr val="000000"/>
                </a:solidFill>
                <a:latin typeface="Arial Unicode MS"/>
              </a:rPr>
              <a:t>月</a:t>
            </a:r>
            <a:r>
              <a:rPr kumimoji="0" lang="en-US" altLang="ja-JP" dirty="0">
                <a:solidFill>
                  <a:srgbClr val="000000"/>
                </a:solidFill>
                <a:latin typeface="Arial Unicode MS"/>
              </a:rPr>
              <a:t>27</a:t>
            </a:r>
            <a:r>
              <a:rPr kumimoji="0" lang="zh-TW" altLang="en-US" dirty="0">
                <a:solidFill>
                  <a:srgbClr val="000000"/>
                </a:solidFill>
                <a:latin typeface="Arial Unicode MS"/>
              </a:rPr>
              <a:t>日</a:t>
            </a:r>
            <a:endParaRPr kumimoji="0" lang="en-US" altLang="zh-TW" dirty="0">
              <a:solidFill>
                <a:srgbClr val="000000"/>
              </a:solidFill>
              <a:latin typeface="Arial Unicode MS"/>
            </a:endParaRPr>
          </a:p>
          <a:p>
            <a:pPr marL="0" indent="0">
              <a:buNone/>
            </a:pPr>
            <a:endParaRPr kumimoji="0" lang="en-US" altLang="ja-JP" dirty="0">
              <a:solidFill>
                <a:srgbClr val="000000"/>
              </a:solidFill>
              <a:latin typeface="Arial Unicode MS"/>
            </a:endParaRPr>
          </a:p>
          <a:p>
            <a:pPr marL="0" indent="0">
              <a:buNone/>
            </a:pPr>
            <a:r>
              <a:rPr lang="ja-JP" altLang="en-US" dirty="0">
                <a:solidFill>
                  <a:srgbClr val="000099"/>
                </a:solidFill>
              </a:rPr>
              <a:t>回収理由　</a:t>
            </a:r>
            <a:r>
              <a:rPr lang="en-US" altLang="ja-JP" dirty="0">
                <a:solidFill>
                  <a:srgbClr val="000099"/>
                </a:solidFill>
              </a:rPr>
              <a:t>2025</a:t>
            </a:r>
            <a:r>
              <a:rPr lang="ja-JP" altLang="en-US" dirty="0">
                <a:solidFill>
                  <a:srgbClr val="000099"/>
                </a:solidFill>
              </a:rPr>
              <a:t>年</a:t>
            </a:r>
            <a:r>
              <a:rPr lang="en-US" altLang="ja-JP" dirty="0">
                <a:solidFill>
                  <a:srgbClr val="000099"/>
                </a:solidFill>
              </a:rPr>
              <a:t>4</a:t>
            </a:r>
            <a:r>
              <a:rPr lang="ja-JP" altLang="en-US" dirty="0">
                <a:solidFill>
                  <a:srgbClr val="000099"/>
                </a:solidFill>
              </a:rPr>
              <a:t>月</a:t>
            </a:r>
            <a:r>
              <a:rPr lang="en-US" altLang="ja-JP" dirty="0">
                <a:solidFill>
                  <a:srgbClr val="000099"/>
                </a:solidFill>
              </a:rPr>
              <a:t>21</a:t>
            </a:r>
            <a:r>
              <a:rPr lang="ja-JP" altLang="en-US" dirty="0">
                <a:solidFill>
                  <a:srgbClr val="000099"/>
                </a:solidFill>
              </a:rPr>
              <a:t>日回収開始</a:t>
            </a:r>
          </a:p>
          <a:p>
            <a:pPr marL="0" indent="0">
              <a:buNone/>
            </a:pPr>
            <a:r>
              <a:rPr lang="ja-JP" altLang="en-US" dirty="0"/>
              <a:t>当該製品の安定性モニタリングにて、有効成分であるトコフェロール酢酸エステルの含量が承認規格を下回っているロットが確認されました。他のロットでも含量が低下している可能性が否定できないことから、同一ロットの原薬を使用して同時期に製造した全ての製品ロットを自主回収することといたしました。</a:t>
            </a:r>
            <a:endParaRPr lang="en-US" altLang="ja-JP" dirty="0"/>
          </a:p>
          <a:p>
            <a:pPr marL="0" indent="0">
              <a:buNone/>
            </a:pPr>
            <a:endParaRPr lang="en-US" altLang="ja-JP" sz="1000" dirty="0"/>
          </a:p>
          <a:p>
            <a:pPr marL="0" indent="0">
              <a:buNone/>
            </a:pPr>
            <a:r>
              <a:rPr lang="ja-JP" altLang="en-US" dirty="0"/>
              <a:t>考察；</a:t>
            </a:r>
            <a:endParaRPr lang="en-US" altLang="ja-JP" dirty="0"/>
          </a:p>
          <a:p>
            <a:pPr marL="0" indent="0">
              <a:buNone/>
            </a:pPr>
            <a:r>
              <a:rPr lang="ja-JP" altLang="en-US" dirty="0"/>
              <a:t>トコフェロール酢酸エステルは経年でも安定で、規格を下回ることはないのだが？</a:t>
            </a: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3784</TotalTime>
  <Words>124</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　カタセ錠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335</cp:revision>
  <dcterms:created xsi:type="dcterms:W3CDTF">2015-03-05T03:29:01Z</dcterms:created>
  <dcterms:modified xsi:type="dcterms:W3CDTF">2025-05-21T00:35:35Z</dcterms:modified>
</cp:coreProperties>
</file>