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39"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カタセ錠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５　　　　　</a:t>
            </a:r>
            <a:r>
              <a:rPr kumimoji="0" lang="zh-TW" altLang="en-US" dirty="0">
                <a:solidFill>
                  <a:srgbClr val="000000"/>
                </a:solidFill>
                <a:latin typeface="Arial Unicode MS"/>
              </a:rPr>
              <a:t>　　　</a:t>
            </a:r>
            <a:r>
              <a:rPr kumimoji="0" lang="ja-JP" altLang="en-US" dirty="0">
                <a:solidFill>
                  <a:srgbClr val="000000"/>
                </a:solidFill>
                <a:latin typeface="Arial Unicode MS"/>
              </a:rPr>
              <a:t>約６千</a:t>
            </a:r>
            <a:r>
              <a:rPr kumimoji="0" lang="zh-TW" altLang="en-US" dirty="0">
                <a:solidFill>
                  <a:srgbClr val="000000"/>
                </a:solidFill>
                <a:latin typeface="Arial Unicode MS"/>
              </a:rPr>
              <a:t>個　　</a:t>
            </a:r>
            <a:r>
              <a:rPr kumimoji="0" lang="en-US" altLang="zh-TW" dirty="0">
                <a:solidFill>
                  <a:srgbClr val="000000"/>
                </a:solidFill>
                <a:latin typeface="Arial Unicode MS"/>
              </a:rPr>
              <a:t>202</a:t>
            </a:r>
            <a:r>
              <a:rPr kumimoji="0" lang="en-US" altLang="ja-JP" dirty="0">
                <a:solidFill>
                  <a:srgbClr val="000000"/>
                </a:solidFill>
                <a:latin typeface="Arial Unicode MS"/>
              </a:rPr>
              <a:t>2</a:t>
            </a:r>
            <a:r>
              <a:rPr kumimoji="0" lang="zh-TW" altLang="en-US" dirty="0">
                <a:solidFill>
                  <a:srgbClr val="000000"/>
                </a:solidFill>
                <a:latin typeface="Arial Unicode MS"/>
              </a:rPr>
              <a:t>年</a:t>
            </a:r>
            <a:r>
              <a:rPr kumimoji="0" lang="en-US" altLang="zh-TW" dirty="0">
                <a:solidFill>
                  <a:srgbClr val="000000"/>
                </a:solidFill>
                <a:latin typeface="Arial Unicode MS"/>
              </a:rPr>
              <a:t>0</a:t>
            </a:r>
            <a:r>
              <a:rPr kumimoji="0" lang="en-US" altLang="ja-JP" dirty="0">
                <a:solidFill>
                  <a:srgbClr val="000000"/>
                </a:solidFill>
                <a:latin typeface="Arial Unicode MS"/>
              </a:rPr>
              <a:t>7</a:t>
            </a:r>
            <a:r>
              <a:rPr kumimoji="0" lang="zh-TW" altLang="en-US" dirty="0">
                <a:solidFill>
                  <a:srgbClr val="000000"/>
                </a:solidFill>
                <a:latin typeface="Arial Unicode MS"/>
              </a:rPr>
              <a:t>月</a:t>
            </a:r>
            <a:r>
              <a:rPr kumimoji="0" lang="en-US" altLang="ja-JP" dirty="0">
                <a:solidFill>
                  <a:srgbClr val="000000"/>
                </a:solidFill>
                <a:latin typeface="Arial Unicode MS"/>
              </a:rPr>
              <a:t>11</a:t>
            </a:r>
            <a:r>
              <a:rPr kumimoji="0" lang="zh-TW" altLang="en-US" dirty="0">
                <a:solidFill>
                  <a:srgbClr val="000000"/>
                </a:solidFill>
                <a:latin typeface="Arial Unicode MS"/>
              </a:rPr>
              <a:t>日～</a:t>
            </a:r>
            <a:r>
              <a:rPr kumimoji="0" lang="en-US" altLang="zh-TW" dirty="0">
                <a:solidFill>
                  <a:srgbClr val="000000"/>
                </a:solidFill>
                <a:latin typeface="Arial Unicode MS"/>
              </a:rPr>
              <a:t>202</a:t>
            </a:r>
            <a:r>
              <a:rPr kumimoji="0" lang="en-US" altLang="ja-JP" dirty="0">
                <a:solidFill>
                  <a:srgbClr val="000000"/>
                </a:solidFill>
                <a:latin typeface="Arial Unicode MS"/>
              </a:rPr>
              <a:t>3</a:t>
            </a:r>
            <a:r>
              <a:rPr kumimoji="0" lang="zh-TW" altLang="en-US" dirty="0">
                <a:solidFill>
                  <a:srgbClr val="000000"/>
                </a:solidFill>
                <a:latin typeface="Arial Unicode MS"/>
              </a:rPr>
              <a:t>年</a:t>
            </a:r>
            <a:r>
              <a:rPr kumimoji="0" lang="en-US" altLang="zh-TW" dirty="0">
                <a:solidFill>
                  <a:srgbClr val="000000"/>
                </a:solidFill>
                <a:latin typeface="Arial Unicode MS"/>
              </a:rPr>
              <a:t>0</a:t>
            </a:r>
            <a:r>
              <a:rPr kumimoji="0" lang="en-US" altLang="ja-JP" dirty="0">
                <a:solidFill>
                  <a:srgbClr val="000000"/>
                </a:solidFill>
                <a:latin typeface="Arial Unicode MS"/>
              </a:rPr>
              <a:t>6</a:t>
            </a:r>
            <a:r>
              <a:rPr kumimoji="0" lang="zh-TW" altLang="en-US" dirty="0">
                <a:solidFill>
                  <a:srgbClr val="000000"/>
                </a:solidFill>
                <a:latin typeface="Arial Unicode MS"/>
              </a:rPr>
              <a:t>月</a:t>
            </a:r>
            <a:r>
              <a:rPr kumimoji="0" lang="en-US" altLang="ja-JP" dirty="0">
                <a:solidFill>
                  <a:srgbClr val="000000"/>
                </a:solidFill>
                <a:latin typeface="Arial Unicode MS"/>
              </a:rPr>
              <a:t>27</a:t>
            </a:r>
            <a:r>
              <a:rPr kumimoji="0" lang="zh-TW" altLang="en-US" dirty="0">
                <a:solidFill>
                  <a:srgbClr val="000000"/>
                </a:solidFill>
                <a:latin typeface="Arial Unicode MS"/>
              </a:rPr>
              <a:t>日</a:t>
            </a:r>
            <a:endParaRPr kumimoji="0" lang="en-US" altLang="zh-TW" dirty="0">
              <a:solidFill>
                <a:srgbClr val="000000"/>
              </a:solidFill>
              <a:latin typeface="Arial Unicode MS"/>
            </a:endParaRPr>
          </a:p>
          <a:p>
            <a:pPr marL="0" indent="0">
              <a:buNone/>
            </a:pPr>
            <a:endParaRPr kumimoji="0" lang="en-US" altLang="ja-JP"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4</a:t>
            </a:r>
            <a:r>
              <a:rPr lang="ja-JP" altLang="en-US" dirty="0">
                <a:solidFill>
                  <a:srgbClr val="000099"/>
                </a:solidFill>
              </a:rPr>
              <a:t>月</a:t>
            </a:r>
            <a:r>
              <a:rPr lang="en-US" altLang="ja-JP" dirty="0">
                <a:solidFill>
                  <a:srgbClr val="000099"/>
                </a:solidFill>
              </a:rPr>
              <a:t>21</a:t>
            </a:r>
            <a:r>
              <a:rPr lang="ja-JP" altLang="en-US" dirty="0">
                <a:solidFill>
                  <a:srgbClr val="000099"/>
                </a:solidFill>
              </a:rPr>
              <a:t>日回収開始</a:t>
            </a:r>
          </a:p>
          <a:p>
            <a:pPr marL="0" indent="0">
              <a:buNone/>
            </a:pPr>
            <a:r>
              <a:rPr lang="ja-JP" altLang="en-US" dirty="0"/>
              <a:t>当該製品の安定性モニタリングにて、有効成分であるトコフェロール酢酸エステルの含量が承認規格を下回っているロットが確認されました。他のロットでも含量が低下している可能性が否定できないことから、同一ロットの原薬を使用して同時期に製造した全ての製品ロットを自主回収することといたしました。</a:t>
            </a:r>
            <a:endParaRPr lang="en-US" altLang="ja-JP"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トコフェロール酢酸エステルは経年でも安定で、規格を下回ることはないのだが？</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3784</TotalTime>
  <Words>124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カタセ錠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335</cp:revision>
  <dcterms:created xsi:type="dcterms:W3CDTF">2015-03-05T03:29:01Z</dcterms:created>
  <dcterms:modified xsi:type="dcterms:W3CDTF">2025-05-21T00:35:35Z</dcterms:modified>
</cp:coreProperties>
</file>