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01"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ミグリステン錠２０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５　　　　　</a:t>
            </a:r>
            <a:r>
              <a:rPr kumimoji="0" lang="zh-TW" altLang="en-US" dirty="0">
                <a:solidFill>
                  <a:srgbClr val="000000"/>
                </a:solidFill>
                <a:latin typeface="Arial Unicode MS"/>
              </a:rPr>
              <a:t>　　　</a:t>
            </a:r>
            <a:r>
              <a:rPr kumimoji="0" lang="ja-JP" altLang="en-US" dirty="0">
                <a:solidFill>
                  <a:srgbClr val="000000"/>
                </a:solidFill>
                <a:latin typeface="Arial Unicode MS"/>
              </a:rPr>
              <a:t>約</a:t>
            </a:r>
            <a:r>
              <a:rPr kumimoji="0" lang="en-US" altLang="ja-JP" dirty="0">
                <a:solidFill>
                  <a:srgbClr val="000000"/>
                </a:solidFill>
                <a:latin typeface="Arial Unicode MS"/>
              </a:rPr>
              <a:t>8</a:t>
            </a:r>
            <a:r>
              <a:rPr kumimoji="0" lang="ja-JP" altLang="en-US" dirty="0">
                <a:solidFill>
                  <a:srgbClr val="000000"/>
                </a:solidFill>
                <a:latin typeface="Arial Unicode MS"/>
              </a:rPr>
              <a:t>万</a:t>
            </a:r>
            <a:r>
              <a:rPr kumimoji="0" lang="zh-TW" altLang="en-US" dirty="0">
                <a:solidFill>
                  <a:srgbClr val="000000"/>
                </a:solidFill>
                <a:latin typeface="Arial Unicode MS"/>
              </a:rPr>
              <a:t>個　　</a:t>
            </a:r>
            <a:r>
              <a:rPr kumimoji="0" lang="en-US" altLang="zh-TW" dirty="0">
                <a:solidFill>
                  <a:srgbClr val="000000"/>
                </a:solidFill>
                <a:latin typeface="Arial Unicode MS"/>
              </a:rPr>
              <a:t>202</a:t>
            </a:r>
            <a:r>
              <a:rPr kumimoji="0" lang="en-US" altLang="ja-JP" dirty="0">
                <a:solidFill>
                  <a:srgbClr val="000000"/>
                </a:solidFill>
                <a:latin typeface="Arial Unicode MS"/>
              </a:rPr>
              <a:t>1</a:t>
            </a:r>
            <a:r>
              <a:rPr kumimoji="0" lang="zh-TW" altLang="en-US" dirty="0">
                <a:solidFill>
                  <a:srgbClr val="000000"/>
                </a:solidFill>
                <a:latin typeface="Arial Unicode MS"/>
              </a:rPr>
              <a:t>年</a:t>
            </a:r>
            <a:r>
              <a:rPr kumimoji="0" lang="en-US" altLang="zh-TW" dirty="0">
                <a:solidFill>
                  <a:srgbClr val="000000"/>
                </a:solidFill>
                <a:latin typeface="Arial Unicode MS"/>
              </a:rPr>
              <a:t>0</a:t>
            </a:r>
            <a:r>
              <a:rPr kumimoji="0" lang="en-US" altLang="ja-JP" dirty="0">
                <a:solidFill>
                  <a:srgbClr val="000000"/>
                </a:solidFill>
                <a:latin typeface="Arial Unicode MS"/>
              </a:rPr>
              <a:t>5</a:t>
            </a:r>
            <a:r>
              <a:rPr kumimoji="0" lang="zh-TW" altLang="en-US" dirty="0">
                <a:solidFill>
                  <a:srgbClr val="000000"/>
                </a:solidFill>
                <a:latin typeface="Arial Unicode MS"/>
              </a:rPr>
              <a:t>月</a:t>
            </a:r>
            <a:r>
              <a:rPr kumimoji="0" lang="en-US" altLang="ja-JP" dirty="0">
                <a:solidFill>
                  <a:srgbClr val="000000"/>
                </a:solidFill>
                <a:latin typeface="Arial Unicode MS"/>
              </a:rPr>
              <a:t>28</a:t>
            </a:r>
            <a:r>
              <a:rPr kumimoji="0" lang="zh-TW" altLang="en-US" dirty="0">
                <a:solidFill>
                  <a:srgbClr val="000000"/>
                </a:solidFill>
                <a:latin typeface="Arial Unicode MS"/>
              </a:rPr>
              <a:t>日～</a:t>
            </a:r>
            <a:r>
              <a:rPr kumimoji="0" lang="en-US" altLang="zh-TW" dirty="0">
                <a:solidFill>
                  <a:srgbClr val="000000"/>
                </a:solidFill>
                <a:latin typeface="Arial Unicode MS"/>
              </a:rPr>
              <a:t>202</a:t>
            </a:r>
            <a:r>
              <a:rPr kumimoji="0" lang="en-US" altLang="ja-JP" dirty="0">
                <a:solidFill>
                  <a:srgbClr val="000000"/>
                </a:solidFill>
                <a:latin typeface="Arial Unicode MS"/>
              </a:rPr>
              <a:t>5</a:t>
            </a:r>
            <a:r>
              <a:rPr kumimoji="0" lang="zh-TW" altLang="en-US" dirty="0">
                <a:solidFill>
                  <a:srgbClr val="000000"/>
                </a:solidFill>
                <a:latin typeface="Arial Unicode MS"/>
              </a:rPr>
              <a:t>年</a:t>
            </a:r>
            <a:r>
              <a:rPr kumimoji="0" lang="en-US" altLang="zh-TW" dirty="0">
                <a:solidFill>
                  <a:srgbClr val="000000"/>
                </a:solidFill>
                <a:latin typeface="Arial Unicode MS"/>
              </a:rPr>
              <a:t>0</a:t>
            </a:r>
            <a:r>
              <a:rPr kumimoji="0" lang="en-US" altLang="ja-JP" dirty="0">
                <a:solidFill>
                  <a:srgbClr val="000000"/>
                </a:solidFill>
                <a:latin typeface="Arial Unicode MS"/>
              </a:rPr>
              <a:t>4</a:t>
            </a:r>
            <a:r>
              <a:rPr kumimoji="0" lang="zh-TW" altLang="en-US" dirty="0">
                <a:solidFill>
                  <a:srgbClr val="000000"/>
                </a:solidFill>
                <a:latin typeface="Arial Unicode MS"/>
              </a:rPr>
              <a:t>月</a:t>
            </a:r>
            <a:r>
              <a:rPr kumimoji="0" lang="en-US" altLang="ja-JP" dirty="0">
                <a:solidFill>
                  <a:srgbClr val="000000"/>
                </a:solidFill>
                <a:latin typeface="Arial Unicode MS"/>
              </a:rPr>
              <a:t>22</a:t>
            </a:r>
            <a:r>
              <a:rPr kumimoji="0" lang="zh-TW" altLang="en-US" dirty="0">
                <a:solidFill>
                  <a:srgbClr val="000000"/>
                </a:solidFill>
                <a:latin typeface="Arial Unicode MS"/>
              </a:rPr>
              <a:t>日</a:t>
            </a:r>
            <a:endParaRPr kumimoji="0" lang="en-US" altLang="zh-TW" dirty="0">
              <a:solidFill>
                <a:srgbClr val="000000"/>
              </a:solidFill>
              <a:latin typeface="Arial Unicode MS"/>
            </a:endParaRPr>
          </a:p>
          <a:p>
            <a:pPr marL="0" indent="0">
              <a:buNone/>
            </a:pPr>
            <a:endParaRPr kumimoji="0" lang="en-US" altLang="ja-JP"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4</a:t>
            </a:r>
            <a:r>
              <a:rPr lang="ja-JP" altLang="en-US" dirty="0">
                <a:solidFill>
                  <a:srgbClr val="000099"/>
                </a:solidFill>
              </a:rPr>
              <a:t>月</a:t>
            </a:r>
            <a:r>
              <a:rPr lang="en-US" altLang="ja-JP" dirty="0">
                <a:solidFill>
                  <a:srgbClr val="000099"/>
                </a:solidFill>
              </a:rPr>
              <a:t>23</a:t>
            </a:r>
            <a:r>
              <a:rPr lang="ja-JP" altLang="en-US" dirty="0">
                <a:solidFill>
                  <a:srgbClr val="000099"/>
                </a:solidFill>
              </a:rPr>
              <a:t>日回収開始</a:t>
            </a:r>
          </a:p>
          <a:p>
            <a:pPr marL="0" indent="0">
              <a:buNone/>
            </a:pPr>
            <a:r>
              <a:rPr lang="ja-JP" altLang="en-US" dirty="0"/>
              <a:t>本製品（ロット</a:t>
            </a:r>
            <a:r>
              <a:rPr lang="en-US" altLang="ja-JP" dirty="0"/>
              <a:t>2501</a:t>
            </a:r>
            <a:r>
              <a:rPr lang="ja-JP" altLang="en-US" dirty="0"/>
              <a:t>）の出荷試験において、溶出性が承認規格（</a:t>
            </a:r>
            <a:r>
              <a:rPr lang="en-US" altLang="ja-JP" dirty="0"/>
              <a:t>45</a:t>
            </a:r>
            <a:r>
              <a:rPr lang="ja-JP" altLang="en-US" dirty="0"/>
              <a:t>分：</a:t>
            </a:r>
            <a:r>
              <a:rPr lang="en-US" altLang="ja-JP" dirty="0"/>
              <a:t>80</a:t>
            </a:r>
            <a:r>
              <a:rPr lang="ja-JP" altLang="en-US" dirty="0"/>
              <a:t>％以上）に適合しない結果が得られました。その他のロットにつきましても溶出性が規格外となる可能性が否定できないことから、市場にある使用期限内のすべてのロットにつきまして自主回収することといた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　今までは全ロットであったが、最近は一部のロットの場合もあり、判断基準がわからない。</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3778</TotalTime>
  <Words>132</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ミグリステン錠２０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334</cp:revision>
  <dcterms:created xsi:type="dcterms:W3CDTF">2015-03-05T03:29:01Z</dcterms:created>
  <dcterms:modified xsi:type="dcterms:W3CDTF">2025-05-21T00:29:25Z</dcterms:modified>
</cp:coreProperties>
</file>