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E16B2"/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01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4399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　若甦温 　　</a:t>
            </a:r>
            <a:r>
              <a:rPr lang="en-US" altLang="ja-JP" sz="2800" dirty="0">
                <a:sym typeface="Wingdings" panose="05000000000000000000" pitchFamily="2" charset="2"/>
              </a:rPr>
              <a:t> </a:t>
            </a:r>
            <a:r>
              <a:rPr lang="ja-JP" altLang="en-US" sz="2800" dirty="0">
                <a:sym typeface="Wingdings" panose="05000000000000000000" pitchFamily="2" charset="2"/>
              </a:rPr>
              <a:t>　</a:t>
            </a:r>
            <a:r>
              <a:rPr lang="en-US" altLang="ja-JP" sz="2800" dirty="0">
                <a:sym typeface="Wingdings" panose="05000000000000000000" pitchFamily="2" charset="2"/>
              </a:rPr>
              <a:t> 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14400"/>
            <a:ext cx="12192000" cy="59436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対象ロット　　　　数量及　　　　　　出荷時期</a:t>
            </a:r>
            <a:endParaRPr lang="en-US" altLang="ja-JP" dirty="0"/>
          </a:p>
          <a:p>
            <a:pPr marL="0" indent="0">
              <a:buNone/>
            </a:pPr>
            <a:r>
              <a:rPr kumimoji="0" lang="en-US" altLang="zh-TW" dirty="0">
                <a:solidFill>
                  <a:srgbClr val="000000"/>
                </a:solidFill>
                <a:latin typeface="Arial Unicode MS"/>
              </a:rPr>
              <a:t>28</a:t>
            </a:r>
            <a:r>
              <a:rPr kumimoji="0" lang="zh-TW" altLang="en-US" dirty="0">
                <a:solidFill>
                  <a:srgbClr val="000000"/>
                </a:solidFill>
                <a:latin typeface="Arial Unicode MS"/>
              </a:rPr>
              <a:t>包</a:t>
            </a:r>
            <a:r>
              <a:rPr kumimoji="0" lang="en-US" altLang="zh-TW" dirty="0">
                <a:solidFill>
                  <a:srgbClr val="000000"/>
                </a:solidFill>
                <a:latin typeface="Arial Unicode MS"/>
              </a:rPr>
              <a:t>(</a:t>
            </a:r>
            <a:r>
              <a:rPr kumimoji="0" lang="zh-TW" altLang="en-US" dirty="0">
                <a:solidFill>
                  <a:srgbClr val="000000"/>
                </a:solidFill>
                <a:latin typeface="Arial Unicode MS"/>
              </a:rPr>
              <a:t>試供品</a:t>
            </a:r>
            <a:r>
              <a:rPr kumimoji="0" lang="en-US" altLang="zh-TW" dirty="0">
                <a:solidFill>
                  <a:srgbClr val="000000"/>
                </a:solidFill>
                <a:latin typeface="Arial Unicode MS"/>
              </a:rPr>
              <a:t>)</a:t>
            </a:r>
            <a:r>
              <a:rPr kumimoji="0" lang="zh-TW" altLang="en-US" dirty="0">
                <a:solidFill>
                  <a:srgbClr val="000000"/>
                </a:solidFill>
                <a:latin typeface="Arial Unicode MS"/>
              </a:rPr>
              <a:t>　</a:t>
            </a:r>
            <a:r>
              <a:rPr kumimoji="0" lang="en-US" altLang="zh-TW" dirty="0">
                <a:solidFill>
                  <a:srgbClr val="000000"/>
                </a:solidFill>
                <a:latin typeface="Arial Unicode MS"/>
              </a:rPr>
              <a:t>E925</a:t>
            </a:r>
            <a:r>
              <a:rPr kumimoji="0" lang="zh-TW" altLang="en-US" dirty="0">
                <a:solidFill>
                  <a:srgbClr val="000000"/>
                </a:solidFill>
                <a:latin typeface="Arial Unicode MS"/>
              </a:rPr>
              <a:t>　　　</a:t>
            </a:r>
            <a:r>
              <a:rPr kumimoji="0" lang="en-US" altLang="zh-TW" dirty="0">
                <a:solidFill>
                  <a:srgbClr val="000000"/>
                </a:solidFill>
                <a:latin typeface="Arial Unicode MS"/>
              </a:rPr>
              <a:t>1,315</a:t>
            </a:r>
            <a:r>
              <a:rPr kumimoji="0" lang="zh-TW" altLang="en-US" dirty="0">
                <a:solidFill>
                  <a:srgbClr val="000000"/>
                </a:solidFill>
                <a:latin typeface="Arial Unicode MS"/>
              </a:rPr>
              <a:t>個　　</a:t>
            </a:r>
            <a:r>
              <a:rPr kumimoji="0" lang="en-US" altLang="zh-TW" dirty="0">
                <a:solidFill>
                  <a:srgbClr val="000000"/>
                </a:solidFill>
                <a:latin typeface="Arial Unicode MS"/>
              </a:rPr>
              <a:t>2024</a:t>
            </a:r>
            <a:r>
              <a:rPr kumimoji="0" lang="zh-TW" altLang="en-US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zh-TW" dirty="0">
                <a:solidFill>
                  <a:srgbClr val="000000"/>
                </a:solidFill>
                <a:latin typeface="Arial Unicode MS"/>
              </a:rPr>
              <a:t>02</a:t>
            </a:r>
            <a:r>
              <a:rPr kumimoji="0" lang="zh-TW" altLang="en-US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zh-TW" dirty="0">
                <a:solidFill>
                  <a:srgbClr val="000000"/>
                </a:solidFill>
                <a:latin typeface="Arial Unicode MS"/>
              </a:rPr>
              <a:t>09</a:t>
            </a:r>
            <a:r>
              <a:rPr kumimoji="0" lang="zh-TW" altLang="en-US" dirty="0">
                <a:solidFill>
                  <a:srgbClr val="000000"/>
                </a:solidFill>
                <a:latin typeface="Arial Unicode MS"/>
              </a:rPr>
              <a:t>日～</a:t>
            </a:r>
            <a:r>
              <a:rPr kumimoji="0" lang="en-US" altLang="zh-TW" dirty="0">
                <a:solidFill>
                  <a:srgbClr val="000000"/>
                </a:solidFill>
                <a:latin typeface="Arial Unicode MS"/>
              </a:rPr>
              <a:t>2024</a:t>
            </a:r>
            <a:r>
              <a:rPr kumimoji="0" lang="zh-TW" altLang="en-US" dirty="0">
                <a:solidFill>
                  <a:srgbClr val="000000"/>
                </a:solidFill>
                <a:latin typeface="Arial Unicode MS"/>
              </a:rPr>
              <a:t>年</a:t>
            </a:r>
            <a:r>
              <a:rPr kumimoji="0" lang="en-US" altLang="zh-TW" dirty="0">
                <a:solidFill>
                  <a:srgbClr val="000000"/>
                </a:solidFill>
                <a:latin typeface="Arial Unicode MS"/>
              </a:rPr>
              <a:t>08</a:t>
            </a:r>
            <a:r>
              <a:rPr kumimoji="0" lang="zh-TW" altLang="en-US" dirty="0">
                <a:solidFill>
                  <a:srgbClr val="000000"/>
                </a:solidFill>
                <a:latin typeface="Arial Unicode MS"/>
              </a:rPr>
              <a:t>月</a:t>
            </a:r>
            <a:r>
              <a:rPr kumimoji="0" lang="en-US" altLang="zh-TW" dirty="0">
                <a:solidFill>
                  <a:srgbClr val="000000"/>
                </a:solidFill>
                <a:latin typeface="Arial Unicode MS"/>
              </a:rPr>
              <a:t>07</a:t>
            </a:r>
            <a:r>
              <a:rPr kumimoji="0" lang="zh-TW" altLang="en-US" dirty="0">
                <a:solidFill>
                  <a:srgbClr val="000000"/>
                </a:solidFill>
                <a:latin typeface="Arial Unicode MS"/>
              </a:rPr>
              <a:t>日</a:t>
            </a:r>
            <a:endParaRPr kumimoji="0" lang="en-US" altLang="zh-TW" dirty="0">
              <a:solidFill>
                <a:srgbClr val="000000"/>
              </a:solidFill>
              <a:latin typeface="Arial Unicode MS"/>
            </a:endParaRPr>
          </a:p>
          <a:p>
            <a:pPr marL="0" indent="0">
              <a:buNone/>
            </a:pPr>
            <a:endParaRPr kumimoji="0" lang="en-US" altLang="ja-JP" dirty="0">
              <a:solidFill>
                <a:srgbClr val="000000"/>
              </a:solidFill>
              <a:latin typeface="Arial Unicode MS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rgbClr val="000099"/>
                </a:solidFill>
              </a:rPr>
              <a:t>回収理由　</a:t>
            </a:r>
            <a:r>
              <a:rPr lang="en-US" altLang="ja-JP" dirty="0">
                <a:solidFill>
                  <a:srgbClr val="000099"/>
                </a:solidFill>
              </a:rPr>
              <a:t>2025</a:t>
            </a:r>
            <a:r>
              <a:rPr lang="ja-JP" altLang="en-US" dirty="0">
                <a:solidFill>
                  <a:srgbClr val="000099"/>
                </a:solidFill>
              </a:rPr>
              <a:t>年</a:t>
            </a:r>
            <a:r>
              <a:rPr lang="en-US" altLang="ja-JP" dirty="0">
                <a:solidFill>
                  <a:srgbClr val="000099"/>
                </a:solidFill>
              </a:rPr>
              <a:t>4</a:t>
            </a:r>
            <a:r>
              <a:rPr lang="ja-JP" altLang="en-US" dirty="0">
                <a:solidFill>
                  <a:srgbClr val="000099"/>
                </a:solidFill>
              </a:rPr>
              <a:t>月</a:t>
            </a:r>
            <a:r>
              <a:rPr lang="en-US" altLang="ja-JP" dirty="0">
                <a:solidFill>
                  <a:srgbClr val="000099"/>
                </a:solidFill>
              </a:rPr>
              <a:t>25</a:t>
            </a:r>
            <a:r>
              <a:rPr lang="ja-JP" altLang="en-US" dirty="0">
                <a:solidFill>
                  <a:srgbClr val="000099"/>
                </a:solidFill>
              </a:rPr>
              <a:t>日回収開始</a:t>
            </a:r>
          </a:p>
          <a:p>
            <a:pPr marL="0" indent="0">
              <a:buNone/>
            </a:pPr>
            <a:r>
              <a:rPr lang="ja-JP" altLang="en-US" dirty="0"/>
              <a:t>当該製品のロット「</a:t>
            </a:r>
            <a:r>
              <a:rPr lang="en-US" altLang="ja-JP" dirty="0"/>
              <a:t>E925</a:t>
            </a:r>
            <a:r>
              <a:rPr lang="ja-JP" altLang="en-US" dirty="0"/>
              <a:t>」（</a:t>
            </a:r>
            <a:r>
              <a:rPr lang="en-US" altLang="ja-JP" dirty="0"/>
              <a:t>28</a:t>
            </a:r>
            <a:r>
              <a:rPr lang="ja-JP" altLang="en-US" dirty="0"/>
              <a:t>包・試供品）において、アルミ包装の内容物が凝集している製品を発見しました。詳細調査の結果、ロット「</a:t>
            </a:r>
            <a:r>
              <a:rPr lang="en-US" altLang="ja-JP" dirty="0"/>
              <a:t>E925</a:t>
            </a:r>
            <a:r>
              <a:rPr lang="ja-JP" altLang="en-US" dirty="0"/>
              <a:t>」において、アルミ包装に製造工程起因による微細なキズ（破損）が一部の製品で発生し、それに伴い内容物が吸湿し、凝集をもたらした可能性が高いと判明しました。</a:t>
            </a:r>
            <a:endParaRPr lang="en-US" altLang="ja-JP" dirty="0"/>
          </a:p>
          <a:p>
            <a:pPr marL="0" indent="0">
              <a:buNone/>
            </a:pPr>
            <a:endParaRPr lang="en-US" altLang="ja-JP" sz="1000" dirty="0"/>
          </a:p>
          <a:p>
            <a:pPr marL="0" indent="0">
              <a:buNone/>
            </a:pPr>
            <a:r>
              <a:rPr lang="ja-JP" altLang="en-US" dirty="0"/>
              <a:t>考察；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ピンホールの製造工程と</a:t>
            </a:r>
            <a:r>
              <a:rPr lang="en-US" altLang="ja-JP" dirty="0"/>
              <a:t>QC</a:t>
            </a:r>
            <a:r>
              <a:rPr lang="ja-JP" altLang="en-US" dirty="0"/>
              <a:t>のモニタリング頻度はどうだったのでしょう？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頻度を高めることなのですが。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E5BB63B-7742-D026-8A6B-C6081C985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6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3768</TotalTime>
  <Words>150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Calibri Light</vt:lpstr>
      <vt:lpstr>Wingdings</vt:lpstr>
      <vt:lpstr>Office テーマ</vt:lpstr>
      <vt:lpstr>販売名　若甦温 　　 　 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332</cp:revision>
  <dcterms:created xsi:type="dcterms:W3CDTF">2015-03-05T03:29:01Z</dcterms:created>
  <dcterms:modified xsi:type="dcterms:W3CDTF">2025-05-21T00:19:27Z</dcterms:modified>
</cp:coreProperties>
</file>