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63" d="100"/>
          <a:sy n="63" d="100"/>
        </p:scale>
        <p:origin x="101" y="6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12192000" cy="914399"/>
          </a:xfrm>
        </p:spPr>
        <p:txBody>
          <a:bodyPr>
            <a:noAutofit/>
          </a:bodyPr>
          <a:lstStyle/>
          <a:p>
            <a:r>
              <a:rPr lang="ja-JP" altLang="en-US" sz="2800" dirty="0">
                <a:sym typeface="Wingdings" panose="05000000000000000000" pitchFamily="2" charset="2"/>
              </a:rPr>
              <a:t>販売名　アリピプラゾール錠２４ｍｇ「ＹＤ」 　　</a:t>
            </a:r>
            <a:r>
              <a:rPr lang="en-US" altLang="ja-JP" sz="2800" dirty="0">
                <a:sym typeface="Wingdings" panose="05000000000000000000" pitchFamily="2" charset="2"/>
              </a:rPr>
              <a:t> </a:t>
            </a:r>
            <a:r>
              <a:rPr lang="ja-JP" altLang="en-US" sz="2800" dirty="0">
                <a:sym typeface="Wingdings" panose="05000000000000000000" pitchFamily="2" charset="2"/>
              </a:rPr>
              <a:t>　</a:t>
            </a:r>
            <a:r>
              <a:rPr lang="en-US" altLang="ja-JP" sz="2800" dirty="0">
                <a:sym typeface="Wingdings" panose="05000000000000000000" pitchFamily="2" charset="2"/>
              </a:rPr>
              <a:t>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914400"/>
            <a:ext cx="12192000" cy="5943605"/>
          </a:xfrm>
        </p:spPr>
        <p:txBody>
          <a:bodyPr>
            <a:noAutofit/>
          </a:bodyPr>
          <a:lstStyle/>
          <a:p>
            <a:pPr marL="0" indent="0">
              <a:buNone/>
            </a:pPr>
            <a:r>
              <a:rPr lang="ja-JP" altLang="en-US" dirty="0"/>
              <a:t>対象ロット　　　　数量及　　　　　　出荷時期</a:t>
            </a:r>
            <a:endParaRPr lang="en-US" altLang="ja-JP" dirty="0"/>
          </a:p>
          <a:p>
            <a:pPr marL="0" indent="0">
              <a:buNone/>
            </a:pPr>
            <a:r>
              <a:rPr kumimoji="0" lang="ja-JP" altLang="en-US" dirty="0">
                <a:solidFill>
                  <a:srgbClr val="000000"/>
                </a:solidFill>
                <a:latin typeface="Arial Unicode MS"/>
              </a:rPr>
              <a:t>　</a:t>
            </a:r>
            <a:r>
              <a:rPr kumimoji="0" lang="en-US" altLang="ja-JP" dirty="0">
                <a:solidFill>
                  <a:srgbClr val="000000"/>
                </a:solidFill>
                <a:latin typeface="Arial Unicode MS"/>
              </a:rPr>
              <a:t>2</a:t>
            </a:r>
            <a:r>
              <a:rPr kumimoji="0" lang="ja-JP" altLang="en-US" dirty="0">
                <a:solidFill>
                  <a:srgbClr val="000000"/>
                </a:solidFill>
                <a:latin typeface="Arial Unicode MS"/>
              </a:rPr>
              <a:t>　　　　　　　　２０２箱　　　　</a:t>
            </a:r>
            <a:r>
              <a:rPr kumimoji="0" lang="en-US" altLang="ja-JP" dirty="0">
                <a:solidFill>
                  <a:srgbClr val="000000"/>
                </a:solidFill>
                <a:latin typeface="Arial Unicode MS"/>
              </a:rPr>
              <a:t>2024/3/1</a:t>
            </a:r>
            <a:r>
              <a:rPr kumimoji="0" lang="ja-JP" altLang="en-US" dirty="0">
                <a:solidFill>
                  <a:srgbClr val="000000"/>
                </a:solidFill>
                <a:latin typeface="Arial Unicode MS"/>
              </a:rPr>
              <a:t>～</a:t>
            </a:r>
            <a:r>
              <a:rPr kumimoji="0" lang="en-US" altLang="ja-JP" dirty="0">
                <a:solidFill>
                  <a:srgbClr val="000000"/>
                </a:solidFill>
                <a:latin typeface="Arial Unicode MS"/>
              </a:rPr>
              <a:t>2024/10/1</a:t>
            </a:r>
          </a:p>
          <a:p>
            <a:pPr marL="0" indent="0">
              <a:buNone/>
            </a:pPr>
            <a:r>
              <a:rPr lang="ja-JP" altLang="en-US" dirty="0">
                <a:solidFill>
                  <a:srgbClr val="000099"/>
                </a:solidFill>
              </a:rPr>
              <a:t>回収理由　</a:t>
            </a:r>
            <a:r>
              <a:rPr lang="en-US" altLang="ja-JP" dirty="0">
                <a:solidFill>
                  <a:srgbClr val="000099"/>
                </a:solidFill>
              </a:rPr>
              <a:t>2025</a:t>
            </a:r>
            <a:r>
              <a:rPr lang="ja-JP" altLang="en-US" dirty="0">
                <a:solidFill>
                  <a:srgbClr val="000099"/>
                </a:solidFill>
              </a:rPr>
              <a:t>年</a:t>
            </a:r>
            <a:r>
              <a:rPr lang="en-US" altLang="ja-JP" dirty="0">
                <a:solidFill>
                  <a:srgbClr val="000099"/>
                </a:solidFill>
              </a:rPr>
              <a:t>5</a:t>
            </a:r>
            <a:r>
              <a:rPr lang="ja-JP" altLang="en-US" dirty="0">
                <a:solidFill>
                  <a:srgbClr val="000099"/>
                </a:solidFill>
              </a:rPr>
              <a:t>月</a:t>
            </a:r>
            <a:r>
              <a:rPr lang="en-US" altLang="ja-JP" dirty="0">
                <a:solidFill>
                  <a:srgbClr val="000099"/>
                </a:solidFill>
              </a:rPr>
              <a:t>20</a:t>
            </a:r>
            <a:r>
              <a:rPr lang="ja-JP" altLang="en-US" dirty="0">
                <a:solidFill>
                  <a:srgbClr val="000099"/>
                </a:solidFill>
              </a:rPr>
              <a:t>日回収開始</a:t>
            </a:r>
          </a:p>
          <a:p>
            <a:pPr marL="0" indent="0">
              <a:buNone/>
            </a:pPr>
            <a:r>
              <a:rPr lang="ja-JP" altLang="en-US" dirty="0"/>
              <a:t>アリピプラゾール錠</a:t>
            </a:r>
            <a:r>
              <a:rPr lang="en-US" altLang="ja-JP" dirty="0"/>
              <a:t>24mg</a:t>
            </a:r>
            <a:r>
              <a:rPr lang="ja-JP" altLang="en-US" dirty="0"/>
              <a:t>「</a:t>
            </a:r>
            <a:r>
              <a:rPr lang="en-US" altLang="ja-JP" dirty="0"/>
              <a:t>YD</a:t>
            </a:r>
            <a:r>
              <a:rPr lang="ja-JP" altLang="en-US" dirty="0"/>
              <a:t>」について、安定性モニタリング（</a:t>
            </a:r>
            <a:r>
              <a:rPr lang="en-US" altLang="ja-JP" dirty="0"/>
              <a:t>12</a:t>
            </a:r>
            <a:r>
              <a:rPr lang="ja-JP" altLang="en-US" dirty="0"/>
              <a:t>ヵ月経過品）の溶出試験において、承認規格内ではありましたが溶出率の低下傾向が確認されました。実態を把握するため参考品を用いて拡大調査を行ったところ、一部のロットにおいて、使用期限内の溶出性が承認規格を保証できないと判断しましたため、対象ロットについては自主回収することにいたしました。</a:t>
            </a:r>
            <a:endParaRPr lang="en-US" altLang="ja-JP" dirty="0"/>
          </a:p>
          <a:p>
            <a:pPr marL="0" indent="0">
              <a:buNone/>
            </a:pPr>
            <a:endParaRPr lang="en-US" altLang="ja-JP" sz="1000" dirty="0"/>
          </a:p>
          <a:p>
            <a:pPr marL="0" indent="0">
              <a:buNone/>
            </a:pPr>
            <a:r>
              <a:rPr lang="ja-JP" altLang="en-US" dirty="0"/>
              <a:t>考察；</a:t>
            </a:r>
            <a:endParaRPr lang="en-US" altLang="ja-JP" dirty="0"/>
          </a:p>
          <a:p>
            <a:pPr marL="0" indent="0">
              <a:buNone/>
            </a:pPr>
            <a:r>
              <a:rPr lang="ja-JP" altLang="en-US" dirty="0"/>
              <a:t>　参考品を分析しても、たまたま入っただけである。原因が特定され、今回の２ロットだけと限定されて初めて回収の範囲が決まる。監麻課の判断が変わったようだ。</a:t>
            </a:r>
          </a:p>
        </p:txBody>
      </p:sp>
      <p:sp>
        <p:nvSpPr>
          <p:cNvPr id="6" name="Rectangle 3">
            <a:extLst>
              <a:ext uri="{FF2B5EF4-FFF2-40B4-BE49-F238E27FC236}">
                <a16:creationId xmlns:a16="http://schemas.microsoft.com/office/drawing/2014/main" id="{1E5BB63B-7742-D026-8A6B-C6081C985EEA}"/>
              </a:ext>
            </a:extLst>
          </p:cNvPr>
          <p:cNvSpPr>
            <a:spLocks noChangeArrowheads="1"/>
          </p:cNvSpPr>
          <p:nvPr/>
        </p:nvSpPr>
        <p:spPr bwMode="auto">
          <a:xfrm>
            <a:off x="0" y="-32316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br>
              <a:rPr kumimoji="0" lang="ja-JP" altLang="ja-JP" sz="1800" b="0" i="0" u="none" strike="noStrike" cap="none" normalizeH="0" baseline="0" dirty="0">
                <a:ln>
                  <a:noFill/>
                </a:ln>
                <a:solidFill>
                  <a:schemeClr val="tx1"/>
                </a:solidFill>
                <a:effectLst/>
              </a:rPr>
            </a:b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3755</TotalTime>
  <Words>159</Words>
  <Application>Microsoft Office PowerPoint</Application>
  <PresentationFormat>ワイド画面</PresentationFormat>
  <Paragraphs>9</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Arial Unicode MS</vt:lpstr>
      <vt:lpstr>Arial</vt:lpstr>
      <vt:lpstr>Calibri</vt:lpstr>
      <vt:lpstr>Calibri Light</vt:lpstr>
      <vt:lpstr>Wingdings</vt:lpstr>
      <vt:lpstr>Office テーマ</vt:lpstr>
      <vt:lpstr>販売名　アリピプラゾール錠２４ｍｇ「ＹＤ」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330</cp:revision>
  <dcterms:created xsi:type="dcterms:W3CDTF">2015-03-05T03:29:01Z</dcterms:created>
  <dcterms:modified xsi:type="dcterms:W3CDTF">2025-05-21T00:06:34Z</dcterms:modified>
</cp:coreProperties>
</file>