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76" d="100"/>
          <a:sy n="76" d="100"/>
        </p:scale>
        <p:origin x="82" y="43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2024/9/7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2024/9/7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2024/9/7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2024/9/7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2024/9/7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2024/9/7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2024/9/7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
            <a:ext cx="12192000" cy="781876"/>
          </a:xfrm>
        </p:spPr>
        <p:txBody>
          <a:bodyPr>
            <a:noAutofit/>
          </a:bodyPr>
          <a:lstStyle/>
          <a:p>
            <a:r>
              <a:rPr lang="ja-JP" altLang="en-US" sz="2800" dirty="0">
                <a:sym typeface="Wingdings" panose="05000000000000000000" pitchFamily="2" charset="2"/>
              </a:rPr>
              <a:t>販売名：ドセタキセル点滴静注液２０ｍｇ／２ｍＬ「ホスピーラ」　　</a:t>
            </a:r>
            <a:r>
              <a:rPr lang="en-US" altLang="ja-JP" sz="2800" dirty="0">
                <a:sym typeface="Wingdings" panose="05000000000000000000" pitchFamily="2" charset="2"/>
              </a:rPr>
              <a:t>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901148"/>
            <a:ext cx="12192000" cy="5956857"/>
          </a:xfrm>
        </p:spPr>
        <p:txBody>
          <a:bodyPr>
            <a:noAutofit/>
          </a:bodyPr>
          <a:lstStyle/>
          <a:p>
            <a:pPr marL="0" indent="0">
              <a:buNone/>
            </a:pPr>
            <a:r>
              <a:rPr lang="ja-JP" altLang="en-US" sz="2400" dirty="0"/>
              <a:t>対象ロット　　　　数量及　　　　　　出荷時期</a:t>
            </a:r>
            <a:endParaRPr lang="en-US" altLang="ja-JP" sz="2400" dirty="0"/>
          </a:p>
          <a:p>
            <a:pPr marL="0" indent="0">
              <a:buNone/>
            </a:pPr>
            <a:r>
              <a:rPr kumimoji="0" lang="en-US" altLang="ja-JP" sz="2400" dirty="0">
                <a:solidFill>
                  <a:srgbClr val="000000"/>
                </a:solidFill>
                <a:latin typeface="Arial Unicode MS"/>
              </a:rPr>
              <a:t>DC12205A</a:t>
            </a:r>
            <a:r>
              <a:rPr kumimoji="0" lang="ja-JP" altLang="en-US" sz="2400" dirty="0">
                <a:solidFill>
                  <a:srgbClr val="000000"/>
                </a:solidFill>
                <a:latin typeface="Arial Unicode MS"/>
              </a:rPr>
              <a:t>　　　</a:t>
            </a:r>
            <a:r>
              <a:rPr kumimoji="0" lang="en-US" altLang="ja-JP" sz="2400" dirty="0">
                <a:solidFill>
                  <a:srgbClr val="000000"/>
                </a:solidFill>
                <a:latin typeface="Arial Unicode MS"/>
              </a:rPr>
              <a:t>5508</a:t>
            </a:r>
            <a:r>
              <a:rPr kumimoji="0" lang="ja-JP" altLang="en-US" sz="2400" dirty="0">
                <a:solidFill>
                  <a:srgbClr val="000000"/>
                </a:solidFill>
                <a:latin typeface="Arial Unicode MS"/>
              </a:rPr>
              <a:t>　　　　</a:t>
            </a:r>
            <a:r>
              <a:rPr kumimoji="0" lang="en-US" altLang="ja-JP" sz="2400" dirty="0">
                <a:solidFill>
                  <a:srgbClr val="000000"/>
                </a:solidFill>
                <a:latin typeface="Arial Unicode MS"/>
              </a:rPr>
              <a:t>2023</a:t>
            </a:r>
            <a:r>
              <a:rPr kumimoji="0" lang="ja-JP" altLang="en-US" sz="2400" dirty="0">
                <a:solidFill>
                  <a:srgbClr val="000000"/>
                </a:solidFill>
                <a:latin typeface="Arial Unicode MS"/>
              </a:rPr>
              <a:t>年</a:t>
            </a:r>
            <a:r>
              <a:rPr kumimoji="0" lang="en-US" altLang="ja-JP" sz="2400" dirty="0">
                <a:solidFill>
                  <a:srgbClr val="000000"/>
                </a:solidFill>
                <a:latin typeface="Arial Unicode MS"/>
              </a:rPr>
              <a:t>4</a:t>
            </a:r>
            <a:r>
              <a:rPr kumimoji="0" lang="ja-JP" altLang="en-US" sz="2400" dirty="0">
                <a:solidFill>
                  <a:srgbClr val="000000"/>
                </a:solidFill>
                <a:latin typeface="Arial Unicode MS"/>
              </a:rPr>
              <a:t>月</a:t>
            </a:r>
            <a:r>
              <a:rPr kumimoji="0" lang="en-US" altLang="ja-JP" sz="2400" dirty="0">
                <a:solidFill>
                  <a:srgbClr val="000000"/>
                </a:solidFill>
                <a:latin typeface="Arial Unicode MS"/>
              </a:rPr>
              <a:t>4</a:t>
            </a:r>
            <a:r>
              <a:rPr kumimoji="0" lang="ja-JP" altLang="en-US" sz="2400" dirty="0">
                <a:solidFill>
                  <a:srgbClr val="000000"/>
                </a:solidFill>
                <a:latin typeface="Arial Unicode MS"/>
              </a:rPr>
              <a:t>日　</a:t>
            </a:r>
            <a:endParaRPr kumimoji="0" lang="en-US" altLang="ja-JP" sz="2400" dirty="0">
              <a:solidFill>
                <a:srgbClr val="000000"/>
              </a:solidFill>
              <a:latin typeface="Arial Unicode MS"/>
            </a:endParaRPr>
          </a:p>
          <a:p>
            <a:pPr marL="0" indent="0">
              <a:buNone/>
            </a:pPr>
            <a:r>
              <a:rPr lang="ja-JP" altLang="en-US" sz="2400" dirty="0"/>
              <a:t>回収理由　２０２４年８月２０日</a:t>
            </a:r>
            <a:endParaRPr lang="en-US" altLang="ja-JP" sz="2400" dirty="0"/>
          </a:p>
          <a:p>
            <a:pPr marL="0" indent="0">
              <a:buNone/>
            </a:pPr>
            <a:r>
              <a:rPr kumimoji="0" lang="ja-JP" altLang="en-US" sz="2400" b="0" i="0" u="none" strike="noStrike" cap="none" normalizeH="0" baseline="0" dirty="0">
                <a:ln>
                  <a:noFill/>
                </a:ln>
                <a:effectLst/>
                <a:latin typeface="+mj-ea"/>
                <a:ea typeface="+mj-ea"/>
              </a:rPr>
              <a:t>　本製品の安定性モニタリングを実施したところ、対象製造番号（</a:t>
            </a:r>
            <a:r>
              <a:rPr kumimoji="0" lang="en-US" altLang="ja-JP" sz="2400" b="0" i="0" u="none" strike="noStrike" cap="none" normalizeH="0" baseline="0" dirty="0">
                <a:ln>
                  <a:noFill/>
                </a:ln>
                <a:effectLst/>
                <a:latin typeface="+mj-ea"/>
                <a:ea typeface="+mj-ea"/>
              </a:rPr>
              <a:t>DC12205A</a:t>
            </a:r>
            <a:r>
              <a:rPr kumimoji="0" lang="ja-JP" altLang="en-US" sz="2400" b="0" i="0" u="none" strike="noStrike" cap="none" normalizeH="0" baseline="0" dirty="0">
                <a:ln>
                  <a:noFill/>
                </a:ln>
                <a:effectLst/>
                <a:latin typeface="+mj-ea"/>
                <a:ea typeface="+mj-ea"/>
              </a:rPr>
              <a:t>）の</a:t>
            </a:r>
            <a:r>
              <a:rPr kumimoji="0" lang="en-US" altLang="ja-JP" sz="2400" b="0" i="0" u="none" strike="noStrike" cap="none" normalizeH="0" baseline="0" dirty="0">
                <a:ln>
                  <a:noFill/>
                </a:ln>
                <a:effectLst/>
                <a:latin typeface="+mj-ea"/>
                <a:ea typeface="+mj-ea"/>
              </a:rPr>
              <a:t>19</a:t>
            </a:r>
            <a:r>
              <a:rPr kumimoji="0" lang="ja-JP" altLang="en-US" sz="2400" b="0" i="0" u="none" strike="noStrike" cap="none" normalizeH="0" baseline="0" dirty="0">
                <a:ln>
                  <a:noFill/>
                </a:ln>
                <a:effectLst/>
                <a:latin typeface="+mj-ea"/>
                <a:ea typeface="+mj-ea"/>
              </a:rPr>
              <a:t>ヵ月目において承認規格及び日本薬局方の規格を超えた類縁物質が検出され、これらの規格に適合しないことが判明しました。</a:t>
            </a:r>
          </a:p>
          <a:p>
            <a:pPr marL="0" indent="0">
              <a:buNone/>
            </a:pPr>
            <a:r>
              <a:rPr kumimoji="0" lang="ja-JP" altLang="en-US" sz="2400" b="0" i="0" u="none" strike="noStrike" cap="none" normalizeH="0" baseline="0" dirty="0">
                <a:ln>
                  <a:noFill/>
                </a:ln>
                <a:effectLst/>
                <a:latin typeface="+mj-ea"/>
                <a:ea typeface="+mj-ea"/>
              </a:rPr>
              <a:t>そのため該当の対象製造番号を自主回収することとしました。</a:t>
            </a:r>
          </a:p>
          <a:p>
            <a:pPr marL="0" indent="0">
              <a:buNone/>
            </a:pPr>
            <a:r>
              <a:rPr lang="ja-JP" altLang="en-US" dirty="0">
                <a:solidFill>
                  <a:srgbClr val="C00000"/>
                </a:solidFill>
              </a:rPr>
              <a:t>⇒</a:t>
            </a:r>
            <a:endParaRPr lang="en-US" altLang="ja-JP" dirty="0">
              <a:solidFill>
                <a:srgbClr val="C00000"/>
              </a:solidFill>
            </a:endParaRPr>
          </a:p>
          <a:p>
            <a:pPr marL="0" indent="0">
              <a:buNone/>
            </a:pPr>
            <a:r>
              <a:rPr lang="ja-JP" altLang="en-US" dirty="0">
                <a:solidFill>
                  <a:srgbClr val="C00000"/>
                </a:solidFill>
              </a:rPr>
              <a:t>出荷してすぐになぜわかったのでしょうか？</a:t>
            </a:r>
            <a:endParaRPr lang="en-US" altLang="ja-JP" dirty="0">
              <a:solidFill>
                <a:srgbClr val="C00000"/>
              </a:solidFill>
            </a:endParaRPr>
          </a:p>
          <a:p>
            <a:pPr marL="0" indent="0">
              <a:buNone/>
            </a:pPr>
            <a:r>
              <a:rPr lang="ja-JP" altLang="en-US" dirty="0">
                <a:solidFill>
                  <a:srgbClr val="C00000"/>
                </a:solidFill>
              </a:rPr>
              <a:t>またきちんとモニタリングをしていなかったのでしょうか？</a:t>
            </a:r>
            <a:endParaRPr lang="en-US" altLang="ja-JP" dirty="0">
              <a:solidFill>
                <a:srgbClr val="C00000"/>
              </a:solidFill>
            </a:endParaRPr>
          </a:p>
        </p:txBody>
      </p:sp>
      <p:sp>
        <p:nvSpPr>
          <p:cNvPr id="6" name="Rectangle 3">
            <a:extLst>
              <a:ext uri="{FF2B5EF4-FFF2-40B4-BE49-F238E27FC236}">
                <a16:creationId xmlns:a16="http://schemas.microsoft.com/office/drawing/2014/main" id="{1E5BB63B-7742-D026-8A6B-C6081C985EEA}"/>
              </a:ext>
            </a:extLst>
          </p:cNvPr>
          <p:cNvSpPr>
            <a:spLocks noChangeArrowheads="1"/>
          </p:cNvSpPr>
          <p:nvPr/>
        </p:nvSpPr>
        <p:spPr bwMode="auto">
          <a:xfrm>
            <a:off x="0" y="-32316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br>
              <a:rPr kumimoji="0" lang="ja-JP" altLang="ja-JP" sz="1800" b="0" i="0" u="none" strike="noStrike" cap="none" normalizeH="0" baseline="0" dirty="0">
                <a:ln>
                  <a:noFill/>
                </a:ln>
                <a:solidFill>
                  <a:schemeClr val="tx1"/>
                </a:solidFill>
                <a:effectLst/>
              </a:rPr>
            </a:b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3667</TotalTime>
  <Words>117</Words>
  <Application>Microsoft Office PowerPoint</Application>
  <PresentationFormat>ワイド画面</PresentationFormat>
  <Paragraphs>10</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Arial Unicode MS</vt:lpstr>
      <vt:lpstr>Arial</vt:lpstr>
      <vt:lpstr>Calibri</vt:lpstr>
      <vt:lpstr>Calibri Light</vt:lpstr>
      <vt:lpstr>Wingdings</vt:lpstr>
      <vt:lpstr>Office テーマ</vt:lpstr>
      <vt:lpstr>販売名：ドセタキセル点滴静注液２０ｍｇ／２ｍＬ「ホスピーラ」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320</cp:revision>
  <dcterms:created xsi:type="dcterms:W3CDTF">2015-03-05T03:29:01Z</dcterms:created>
  <dcterms:modified xsi:type="dcterms:W3CDTF">2024-09-07T05:31:43Z</dcterms:modified>
</cp:coreProperties>
</file>