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8" d="100"/>
          <a:sy n="58" d="100"/>
        </p:scale>
        <p:origin x="72" y="8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2024/7/24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販売名：スズコロイド</a:t>
            </a:r>
            <a:r>
              <a:rPr lang="en-US" altLang="ja-JP" sz="2800" dirty="0">
                <a:sym typeface="Wingdings" panose="05000000000000000000" pitchFamily="2" charset="2"/>
              </a:rPr>
              <a:t>Tc-99m</a:t>
            </a:r>
            <a:r>
              <a:rPr lang="ja-JP" altLang="en-US" sz="2800" dirty="0">
                <a:sym typeface="Wingdings" panose="05000000000000000000" pitchFamily="2" charset="2"/>
              </a:rPr>
              <a:t>注調製用キット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LCK-C4010</a:t>
            </a:r>
            <a:r>
              <a:rPr kumimoji="0" lang="ja-JP" altLang="en-US" sz="2400" dirty="0">
                <a:solidFill>
                  <a:srgbClr val="000000"/>
                </a:solidFill>
                <a:latin typeface="Arial Unicode MS"/>
              </a:rPr>
              <a:t>（有効期限</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09</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07</a:t>
            </a:r>
            <a:r>
              <a:rPr kumimoji="0" lang="ja-JP" altLang="en-US" sz="2400" dirty="0">
                <a:solidFill>
                  <a:srgbClr val="000000"/>
                </a:solidFill>
                <a:latin typeface="Arial Unicode MS"/>
              </a:rPr>
              <a:t>日）　</a:t>
            </a:r>
            <a:endParaRPr kumimoji="0" lang="en-US" altLang="ja-JP" sz="2400" dirty="0">
              <a:solidFill>
                <a:srgbClr val="000000"/>
              </a:solidFill>
              <a:latin typeface="Arial Unicode MS"/>
            </a:endParaRPr>
          </a:p>
          <a:p>
            <a:pPr marL="0" indent="0">
              <a:buNone/>
            </a:pPr>
            <a:r>
              <a:rPr kumimoji="0" lang="en-US" altLang="ja-JP" sz="2400" dirty="0">
                <a:solidFill>
                  <a:srgbClr val="000000"/>
                </a:solidFill>
                <a:latin typeface="Arial Unicode MS"/>
              </a:rPr>
              <a:t>114</a:t>
            </a:r>
            <a:r>
              <a:rPr kumimoji="0" lang="ja-JP" altLang="en-US" sz="2400" dirty="0">
                <a:solidFill>
                  <a:srgbClr val="000000"/>
                </a:solidFill>
                <a:latin typeface="Arial Unicode MS"/>
              </a:rPr>
              <a:t>キット</a:t>
            </a:r>
            <a:r>
              <a:rPr kumimoji="0" lang="en-US" altLang="ja-JP" sz="2400" dirty="0">
                <a:solidFill>
                  <a:srgbClr val="000000"/>
                </a:solidFill>
                <a:latin typeface="Arial Unicode MS"/>
              </a:rPr>
              <a:t>(1</a:t>
            </a:r>
            <a:r>
              <a:rPr kumimoji="0" lang="ja-JP" altLang="en-US" sz="2400" dirty="0">
                <a:solidFill>
                  <a:srgbClr val="000000"/>
                </a:solidFill>
                <a:latin typeface="Arial Unicode MS"/>
              </a:rPr>
              <a:t>キットに</a:t>
            </a:r>
            <a:r>
              <a:rPr kumimoji="0" lang="en-US" altLang="ja-JP" sz="2400" dirty="0">
                <a:solidFill>
                  <a:srgbClr val="000000"/>
                </a:solidFill>
                <a:latin typeface="Arial Unicode MS"/>
              </a:rPr>
              <a:t>2</a:t>
            </a:r>
            <a:r>
              <a:rPr kumimoji="0" lang="ja-JP" altLang="en-US" sz="2400" dirty="0">
                <a:solidFill>
                  <a:srgbClr val="000000"/>
                </a:solidFill>
                <a:latin typeface="Arial Unicode MS"/>
              </a:rPr>
              <a:t>回分（</a:t>
            </a:r>
            <a:r>
              <a:rPr kumimoji="0" lang="en-US" altLang="ja-JP" sz="2400" dirty="0">
                <a:solidFill>
                  <a:srgbClr val="000000"/>
                </a:solidFill>
                <a:latin typeface="Arial Unicode MS"/>
              </a:rPr>
              <a:t>1</a:t>
            </a:r>
            <a:r>
              <a:rPr kumimoji="0" lang="ja-JP" altLang="en-US" sz="2400" dirty="0">
                <a:solidFill>
                  <a:srgbClr val="000000"/>
                </a:solidFill>
                <a:latin typeface="Arial Unicode MS"/>
              </a:rPr>
              <a:t>アンプル</a:t>
            </a:r>
            <a:r>
              <a:rPr kumimoji="0" lang="en-US" altLang="ja-JP" sz="2400" dirty="0">
                <a:solidFill>
                  <a:srgbClr val="000000"/>
                </a:solidFill>
                <a:latin typeface="Arial Unicode MS"/>
              </a:rPr>
              <a:t>×2</a:t>
            </a:r>
            <a:r>
              <a:rPr kumimoji="0" lang="ja-JP" altLang="en-US" sz="2400" dirty="0">
                <a:solidFill>
                  <a:srgbClr val="000000"/>
                </a:solidFill>
                <a:latin typeface="Arial Unicode MS"/>
              </a:rPr>
              <a:t>）を包装）そのうち</a:t>
            </a:r>
            <a:r>
              <a:rPr kumimoji="0" lang="en-US" altLang="ja-JP" sz="2400" dirty="0">
                <a:solidFill>
                  <a:srgbClr val="000000"/>
                </a:solidFill>
                <a:latin typeface="Arial Unicode MS"/>
              </a:rPr>
              <a:t>6</a:t>
            </a:r>
            <a:r>
              <a:rPr kumimoji="0" lang="ja-JP" altLang="en-US" sz="2400" dirty="0">
                <a:solidFill>
                  <a:srgbClr val="000000"/>
                </a:solidFill>
                <a:latin typeface="Arial Unicode MS"/>
              </a:rPr>
              <a:t>キットを出荷</a:t>
            </a:r>
          </a:p>
          <a:p>
            <a:pPr marL="0" indent="0">
              <a:buNone/>
            </a:pP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07</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22</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10</a:t>
            </a:r>
            <a:r>
              <a:rPr kumimoji="0" lang="ja-JP" altLang="en-US" sz="2400" dirty="0">
                <a:solidFill>
                  <a:srgbClr val="000000"/>
                </a:solidFill>
                <a:latin typeface="Arial Unicode MS"/>
              </a:rPr>
              <a:t>ロット</a:t>
            </a:r>
            <a:endParaRPr kumimoji="0" lang="en-US" altLang="ja-JP" sz="2400" dirty="0">
              <a:solidFill>
                <a:srgbClr val="000000"/>
              </a:solidFill>
              <a:latin typeface="Arial Unicode MS"/>
            </a:endParaRPr>
          </a:p>
          <a:p>
            <a:pPr marL="0" indent="0">
              <a:buNone/>
            </a:pPr>
            <a:r>
              <a:rPr lang="ja-JP" altLang="en-US" sz="2400" dirty="0"/>
              <a:t>回収理由　２０２４年７月２４日</a:t>
            </a:r>
            <a:endParaRPr lang="en-US" altLang="ja-JP" sz="2400" dirty="0"/>
          </a:p>
          <a:p>
            <a:pPr marL="0" indent="0">
              <a:buNone/>
            </a:pPr>
            <a:r>
              <a:rPr kumimoji="0" lang="ja-JP" altLang="en-US" sz="2400" b="0" i="0" u="none" strike="noStrike" cap="none" normalizeH="0" baseline="0" dirty="0">
                <a:ln>
                  <a:noFill/>
                </a:ln>
                <a:effectLst/>
                <a:latin typeface="+mj-ea"/>
                <a:ea typeface="+mj-ea"/>
              </a:rPr>
              <a:t>　</a:t>
            </a:r>
            <a:r>
              <a:rPr kumimoji="0" lang="en-US" altLang="ja-JP" sz="2400" b="0" i="0" u="none" strike="noStrike" cap="none" normalizeH="0" baseline="0" dirty="0">
                <a:ln>
                  <a:noFill/>
                </a:ln>
                <a:effectLst/>
                <a:latin typeface="+mj-ea"/>
                <a:ea typeface="+mj-ea"/>
              </a:rPr>
              <a:t>07</a:t>
            </a:r>
            <a:r>
              <a:rPr kumimoji="0" lang="ja-JP" altLang="en-US" sz="2400" b="0" i="0" u="none" strike="noStrike" cap="none" normalizeH="0" baseline="0" dirty="0">
                <a:ln>
                  <a:noFill/>
                </a:ln>
                <a:effectLst/>
                <a:latin typeface="+mj-ea"/>
                <a:ea typeface="+mj-ea"/>
              </a:rPr>
              <a:t>月</a:t>
            </a:r>
            <a:r>
              <a:rPr kumimoji="0" lang="en-US" altLang="ja-JP" sz="2400" b="0" i="0" u="none" strike="noStrike" cap="none" normalizeH="0" baseline="0" dirty="0">
                <a:ln>
                  <a:noFill/>
                </a:ln>
                <a:effectLst/>
                <a:latin typeface="+mj-ea"/>
                <a:ea typeface="+mj-ea"/>
              </a:rPr>
              <a:t>22</a:t>
            </a:r>
            <a:r>
              <a:rPr kumimoji="0" lang="ja-JP" altLang="en-US" sz="2400" b="0" i="0" u="none" strike="noStrike" cap="none" normalizeH="0" baseline="0" dirty="0">
                <a:ln>
                  <a:noFill/>
                </a:ln>
                <a:effectLst/>
                <a:latin typeface="+mj-ea"/>
                <a:ea typeface="+mj-ea"/>
              </a:rPr>
              <a:t>日に出荷したスズコロイド</a:t>
            </a:r>
            <a:r>
              <a:rPr kumimoji="0" lang="en-US" altLang="ja-JP" sz="2400" b="0" i="0" u="none" strike="noStrike" cap="none" normalizeH="0" baseline="0" dirty="0">
                <a:ln>
                  <a:noFill/>
                </a:ln>
                <a:effectLst/>
                <a:latin typeface="+mj-ea"/>
                <a:ea typeface="+mj-ea"/>
              </a:rPr>
              <a:t>Tc-99m</a:t>
            </a:r>
            <a:r>
              <a:rPr kumimoji="0" lang="ja-JP" altLang="en-US" sz="2400" b="0" i="0" u="none" strike="noStrike" cap="none" normalizeH="0" baseline="0" dirty="0">
                <a:ln>
                  <a:noFill/>
                </a:ln>
                <a:effectLst/>
                <a:latin typeface="+mj-ea"/>
                <a:ea typeface="+mj-ea"/>
              </a:rPr>
              <a:t>調製用キットの市場への出荷判定に関する記録がシステム内に保存されておらず、出荷判定が適切に実施されたとの確証が得られないことが判明しましたため、自主回収を行います。</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なぜ製品回収になったのでしょう？</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3629</TotalTime>
  <Words>122</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販売名：スズコロイドTc-99m注調製用キット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317</cp:revision>
  <dcterms:created xsi:type="dcterms:W3CDTF">2015-03-05T03:29:01Z</dcterms:created>
  <dcterms:modified xsi:type="dcterms:W3CDTF">2024-07-24T10:28:14Z</dcterms:modified>
</cp:coreProperties>
</file>