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7" d="100"/>
          <a:sy n="57" d="100"/>
        </p:scale>
        <p:origin x="82" y="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81876"/>
          </a:xfrm>
        </p:spPr>
        <p:txBody>
          <a:bodyPr>
            <a:noAutofit/>
          </a:bodyPr>
          <a:lstStyle/>
          <a:p>
            <a:r>
              <a:rPr lang="ja-JP" altLang="en-US" sz="2800" dirty="0">
                <a:sym typeface="Wingdings" panose="05000000000000000000" pitchFamily="2" charset="2"/>
              </a:rPr>
              <a:t>販売名：リドカインテープ</a:t>
            </a:r>
            <a:r>
              <a:rPr lang="en-US" altLang="ja-JP" sz="2800" dirty="0">
                <a:sym typeface="Wingdings" panose="05000000000000000000" pitchFamily="2" charset="2"/>
              </a:rPr>
              <a:t>18mg</a:t>
            </a:r>
            <a:r>
              <a:rPr lang="ja-JP" altLang="en-US" sz="2800" dirty="0">
                <a:sym typeface="Wingdings" panose="05000000000000000000" pitchFamily="2" charset="2"/>
              </a:rPr>
              <a:t>「ニプロ」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01148"/>
            <a:ext cx="12192000" cy="5956857"/>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en-US" altLang="ja-JP" sz="2400" dirty="0">
                <a:solidFill>
                  <a:srgbClr val="000000"/>
                </a:solidFill>
                <a:latin typeface="Arial Unicode MS"/>
              </a:rPr>
              <a:t>10</a:t>
            </a:r>
            <a:r>
              <a:rPr kumimoji="0" lang="ja-JP" altLang="en-US" sz="2400" dirty="0">
                <a:solidFill>
                  <a:srgbClr val="000000"/>
                </a:solidFill>
                <a:latin typeface="Arial Unicode MS"/>
              </a:rPr>
              <a:t>ロット　　　　約</a:t>
            </a:r>
            <a:r>
              <a:rPr kumimoji="0" lang="en-US" altLang="ja-JP" sz="2400" dirty="0">
                <a:solidFill>
                  <a:srgbClr val="000000"/>
                </a:solidFill>
                <a:latin typeface="Arial Unicode MS"/>
              </a:rPr>
              <a:t>6</a:t>
            </a:r>
            <a:r>
              <a:rPr kumimoji="0" lang="ja-JP" altLang="en-US" sz="2400" dirty="0">
                <a:solidFill>
                  <a:srgbClr val="000000"/>
                </a:solidFill>
                <a:latin typeface="Arial Unicode MS"/>
              </a:rPr>
              <a:t>万箱</a:t>
            </a:r>
            <a:r>
              <a:rPr kumimoji="0" lang="en-US" altLang="ja-JP" sz="2400" dirty="0">
                <a:solidFill>
                  <a:srgbClr val="000000"/>
                </a:solidFill>
                <a:latin typeface="Arial Unicode MS"/>
              </a:rPr>
              <a:t> </a:t>
            </a:r>
            <a:r>
              <a:rPr kumimoji="0" lang="ja-JP" altLang="en-US" sz="2400" dirty="0">
                <a:solidFill>
                  <a:srgbClr val="000000"/>
                </a:solidFill>
                <a:latin typeface="Arial Unicode MS"/>
              </a:rPr>
              <a:t>　　　</a:t>
            </a:r>
            <a:r>
              <a:rPr kumimoji="0" lang="en-US" altLang="ja-JP" sz="2400" dirty="0">
                <a:solidFill>
                  <a:srgbClr val="000000"/>
                </a:solidFill>
                <a:latin typeface="Arial Unicode MS"/>
              </a:rPr>
              <a:t>2021</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10</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21</a:t>
            </a:r>
            <a:r>
              <a:rPr kumimoji="0" lang="ja-JP" altLang="en-US" sz="2400" dirty="0">
                <a:solidFill>
                  <a:srgbClr val="000000"/>
                </a:solidFill>
                <a:latin typeface="Arial Unicode MS"/>
              </a:rPr>
              <a:t>日～</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2</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13</a:t>
            </a:r>
            <a:r>
              <a:rPr kumimoji="0" lang="ja-JP" altLang="en-US" sz="2400" dirty="0">
                <a:solidFill>
                  <a:srgbClr val="000000"/>
                </a:solidFill>
                <a:latin typeface="Arial Unicode MS"/>
              </a:rPr>
              <a:t>日</a:t>
            </a:r>
            <a:endParaRPr kumimoji="0" lang="en-US" altLang="ja-JP" sz="2400" dirty="0">
              <a:solidFill>
                <a:srgbClr val="000000"/>
              </a:solidFill>
              <a:latin typeface="Arial Unicode MS"/>
            </a:endParaRPr>
          </a:p>
          <a:p>
            <a:pPr marL="0" indent="0">
              <a:buNone/>
            </a:pPr>
            <a:r>
              <a:rPr lang="ja-JP" altLang="en-US" sz="2400" dirty="0"/>
              <a:t>回収理由　２０２４年５月１３日</a:t>
            </a:r>
            <a:endParaRPr lang="en-US" altLang="ja-JP" sz="2400" dirty="0"/>
          </a:p>
          <a:p>
            <a:pPr marL="0" indent="0">
              <a:buNone/>
            </a:pPr>
            <a:r>
              <a:rPr kumimoji="0" lang="ja-JP" altLang="en-US" sz="2400" b="0" i="0" u="none" strike="noStrike" cap="none" normalizeH="0" baseline="0" dirty="0">
                <a:ln>
                  <a:noFill/>
                </a:ln>
                <a:effectLst/>
                <a:latin typeface="+mj-ea"/>
                <a:ea typeface="+mj-ea"/>
              </a:rPr>
              <a:t>　本製品において粘着力が弱く貼付できなかったという情報を受け、対象ロット</a:t>
            </a:r>
            <a:r>
              <a:rPr kumimoji="0" lang="en-US" altLang="ja-JP" sz="2400" b="0" i="0" u="none" strike="noStrike" cap="none" normalizeH="0" baseline="0" dirty="0">
                <a:ln>
                  <a:noFill/>
                </a:ln>
                <a:effectLst/>
                <a:latin typeface="+mj-ea"/>
                <a:ea typeface="+mj-ea"/>
              </a:rPr>
              <a:t>23J041</a:t>
            </a:r>
            <a:r>
              <a:rPr kumimoji="0" lang="ja-JP" altLang="en-US" sz="2400" b="0" i="0" u="none" strike="noStrike" cap="none" normalizeH="0" baseline="0" dirty="0">
                <a:ln>
                  <a:noFill/>
                </a:ln>
                <a:effectLst/>
                <a:latin typeface="+mj-ea"/>
                <a:ea typeface="+mj-ea"/>
              </a:rPr>
              <a:t>の参考品を測定したところ粘着力が承認規格に適合しない結果が得られました。その後、使用期限内の全ロットの参考品の粘着力を測定したところ</a:t>
            </a:r>
            <a:r>
              <a:rPr kumimoji="0" lang="en-US" altLang="ja-JP" sz="2400" b="0" i="0" u="none" strike="noStrike" cap="none" normalizeH="0" baseline="0" dirty="0">
                <a:ln>
                  <a:noFill/>
                </a:ln>
                <a:effectLst/>
                <a:latin typeface="+mj-ea"/>
                <a:ea typeface="+mj-ea"/>
              </a:rPr>
              <a:t>21K061</a:t>
            </a:r>
            <a:r>
              <a:rPr kumimoji="0" lang="ja-JP" altLang="en-US" sz="2400" b="0" i="0" u="none" strike="noStrike" cap="none" normalizeH="0" baseline="0" dirty="0">
                <a:ln>
                  <a:noFill/>
                </a:ln>
                <a:effectLst/>
                <a:latin typeface="+mj-ea"/>
                <a:ea typeface="+mj-ea"/>
              </a:rPr>
              <a:t>においても承認規格に適合しない結果が得られました。</a:t>
            </a:r>
          </a:p>
          <a:p>
            <a:pPr marL="0" indent="0">
              <a:buNone/>
            </a:pPr>
            <a:r>
              <a:rPr kumimoji="0" lang="ja-JP" altLang="en-US" sz="2400" b="0" i="0" u="none" strike="noStrike" cap="none" normalizeH="0" baseline="0" dirty="0">
                <a:ln>
                  <a:noFill/>
                </a:ln>
                <a:effectLst/>
                <a:latin typeface="+mj-ea"/>
                <a:ea typeface="+mj-ea"/>
              </a:rPr>
              <a:t>また、</a:t>
            </a:r>
            <a:r>
              <a:rPr kumimoji="0" lang="en-US" altLang="ja-JP" sz="2400" b="0" i="0" u="none" strike="noStrike" cap="none" normalizeH="0" baseline="0" dirty="0">
                <a:ln>
                  <a:noFill/>
                </a:ln>
                <a:effectLst/>
                <a:latin typeface="+mj-ea"/>
                <a:ea typeface="+mj-ea"/>
              </a:rPr>
              <a:t>21K071</a:t>
            </a:r>
            <a:r>
              <a:rPr kumimoji="0" lang="ja-JP" altLang="en-US" sz="2400" b="0" i="0" u="none" strike="noStrike" cap="none" normalizeH="0" baseline="0" dirty="0">
                <a:ln>
                  <a:noFill/>
                </a:ln>
                <a:effectLst/>
                <a:latin typeface="+mj-ea"/>
                <a:ea typeface="+mj-ea"/>
              </a:rPr>
              <a:t>、</a:t>
            </a:r>
            <a:r>
              <a:rPr kumimoji="0" lang="en-US" altLang="ja-JP" sz="2400" b="0" i="0" u="none" strike="noStrike" cap="none" normalizeH="0" baseline="0" dirty="0">
                <a:ln>
                  <a:noFill/>
                </a:ln>
                <a:effectLst/>
                <a:latin typeface="+mj-ea"/>
                <a:ea typeface="+mj-ea"/>
              </a:rPr>
              <a:t>22E021</a:t>
            </a:r>
            <a:r>
              <a:rPr kumimoji="0" lang="ja-JP" altLang="en-US" sz="2400" b="0" i="0" u="none" strike="noStrike" cap="none" normalizeH="0" baseline="0" dirty="0">
                <a:ln>
                  <a:noFill/>
                </a:ln>
                <a:effectLst/>
                <a:latin typeface="+mj-ea"/>
                <a:ea typeface="+mj-ea"/>
              </a:rPr>
              <a:t>、</a:t>
            </a:r>
            <a:r>
              <a:rPr kumimoji="0" lang="en-US" altLang="ja-JP" sz="2400" b="0" i="0" u="none" strike="noStrike" cap="none" normalizeH="0" baseline="0" dirty="0">
                <a:ln>
                  <a:noFill/>
                </a:ln>
                <a:effectLst/>
                <a:latin typeface="+mj-ea"/>
                <a:ea typeface="+mj-ea"/>
              </a:rPr>
              <a:t>22F031</a:t>
            </a:r>
            <a:r>
              <a:rPr kumimoji="0" lang="ja-JP" altLang="en-US" sz="2400" b="0" i="0" u="none" strike="noStrike" cap="none" normalizeH="0" baseline="0" dirty="0">
                <a:ln>
                  <a:noFill/>
                </a:ln>
                <a:effectLst/>
                <a:latin typeface="+mj-ea"/>
                <a:ea typeface="+mj-ea"/>
              </a:rPr>
              <a:t>、</a:t>
            </a:r>
            <a:r>
              <a:rPr kumimoji="0" lang="en-US" altLang="ja-JP" sz="2400" b="0" i="0" u="none" strike="noStrike" cap="none" normalizeH="0" baseline="0" dirty="0">
                <a:ln>
                  <a:noFill/>
                </a:ln>
                <a:effectLst/>
                <a:latin typeface="+mj-ea"/>
                <a:ea typeface="+mj-ea"/>
              </a:rPr>
              <a:t>22F041</a:t>
            </a:r>
            <a:r>
              <a:rPr kumimoji="0" lang="ja-JP" altLang="en-US" sz="2400" b="0" i="0" u="none" strike="noStrike" cap="none" normalizeH="0" baseline="0" dirty="0">
                <a:ln>
                  <a:noFill/>
                </a:ln>
                <a:effectLst/>
                <a:latin typeface="+mj-ea"/>
                <a:ea typeface="+mj-ea"/>
              </a:rPr>
              <a:t>、</a:t>
            </a:r>
            <a:r>
              <a:rPr kumimoji="0" lang="en-US" altLang="ja-JP" sz="2400" b="0" i="0" u="none" strike="noStrike" cap="none" normalizeH="0" baseline="0" dirty="0">
                <a:ln>
                  <a:noFill/>
                </a:ln>
                <a:effectLst/>
                <a:latin typeface="+mj-ea"/>
                <a:ea typeface="+mj-ea"/>
              </a:rPr>
              <a:t>23J061</a:t>
            </a:r>
            <a:r>
              <a:rPr kumimoji="0" lang="ja-JP" altLang="en-US" sz="2400" b="0" i="0" u="none" strike="noStrike" cap="none" normalizeH="0" baseline="0" dirty="0">
                <a:ln>
                  <a:noFill/>
                </a:ln>
                <a:effectLst/>
                <a:latin typeface="+mj-ea"/>
                <a:ea typeface="+mj-ea"/>
              </a:rPr>
              <a:t>、</a:t>
            </a:r>
            <a:r>
              <a:rPr kumimoji="0" lang="en-US" altLang="ja-JP" sz="2400" b="0" i="0" u="none" strike="noStrike" cap="none" normalizeH="0" baseline="0" dirty="0">
                <a:ln>
                  <a:noFill/>
                </a:ln>
                <a:effectLst/>
                <a:latin typeface="+mj-ea"/>
                <a:ea typeface="+mj-ea"/>
              </a:rPr>
              <a:t>21P111</a:t>
            </a:r>
            <a:r>
              <a:rPr kumimoji="0" lang="ja-JP" altLang="en-US" sz="2400" b="0" i="0" u="none" strike="noStrike" cap="none" normalizeH="0" baseline="0" dirty="0">
                <a:ln>
                  <a:noFill/>
                </a:ln>
                <a:effectLst/>
                <a:latin typeface="+mj-ea"/>
                <a:ea typeface="+mj-ea"/>
              </a:rPr>
              <a:t>、</a:t>
            </a:r>
            <a:r>
              <a:rPr kumimoji="0" lang="en-US" altLang="ja-JP" sz="2400" b="0" i="0" u="none" strike="noStrike" cap="none" normalizeH="0" baseline="0" dirty="0">
                <a:ln>
                  <a:noFill/>
                </a:ln>
                <a:effectLst/>
                <a:latin typeface="+mj-ea"/>
                <a:ea typeface="+mj-ea"/>
              </a:rPr>
              <a:t>22E011</a:t>
            </a:r>
            <a:r>
              <a:rPr kumimoji="0" lang="ja-JP" altLang="en-US" sz="2400" b="0" i="0" u="none" strike="noStrike" cap="none" normalizeH="0" baseline="0" dirty="0">
                <a:ln>
                  <a:noFill/>
                </a:ln>
                <a:effectLst/>
                <a:latin typeface="+mj-ea"/>
                <a:ea typeface="+mj-ea"/>
              </a:rPr>
              <a:t>並びに</a:t>
            </a:r>
            <a:r>
              <a:rPr kumimoji="0" lang="en-US" altLang="ja-JP" sz="2400" b="0" i="0" u="none" strike="noStrike" cap="none" normalizeH="0" baseline="0" dirty="0">
                <a:ln>
                  <a:noFill/>
                </a:ln>
                <a:effectLst/>
                <a:latin typeface="+mj-ea"/>
                <a:ea typeface="+mj-ea"/>
              </a:rPr>
              <a:t>23J051</a:t>
            </a:r>
            <a:r>
              <a:rPr kumimoji="0" lang="ja-JP" altLang="en-US" sz="2400" b="0" i="0" u="none" strike="noStrike" cap="none" normalizeH="0" baseline="0" dirty="0">
                <a:ln>
                  <a:noFill/>
                </a:ln>
                <a:effectLst/>
                <a:latin typeface="+mj-ea"/>
                <a:ea typeface="+mj-ea"/>
              </a:rPr>
              <a:t>については粘着力の規格に適合しておりましたが規格限度値付近の結果が得られました。以上より、参考品において承認規格外となったロット並びに規格外となるリスクのあるロットを自主回収することといたしました。</a:t>
            </a:r>
            <a:endParaRPr kumimoji="0" lang="en-US" altLang="ja-JP" sz="2400" b="0" i="0" u="none" strike="noStrike" cap="none" normalizeH="0" baseline="0" dirty="0">
              <a:ln>
                <a:noFill/>
              </a:ln>
              <a:effectLst/>
              <a:latin typeface="+mj-ea"/>
              <a:ea typeface="+mj-ea"/>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a:solidFill>
                  <a:srgbClr val="C00000"/>
                </a:solidFill>
              </a:rPr>
              <a:t>　粘着性が経時で弱くなったのか、製造時のバラツキなのか？</a:t>
            </a:r>
            <a:endParaRPr lang="en-US" altLang="ja-JP" dirty="0">
              <a:solidFill>
                <a:srgbClr val="C00000"/>
              </a:solidFill>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3626</TotalTime>
  <Words>185</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販売名：リドカインテープ18mg「ニプロ」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316</cp:revision>
  <dcterms:created xsi:type="dcterms:W3CDTF">2015-03-05T03:29:01Z</dcterms:created>
  <dcterms:modified xsi:type="dcterms:W3CDTF">2024-05-28T01:48:43Z</dcterms:modified>
</cp:coreProperties>
</file>