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72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59082"/>
            <a:ext cx="12192000" cy="1662708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販売名</a:t>
            </a:r>
            <a:r>
              <a:rPr lang="en-US" altLang="ja-JP" sz="3200" dirty="0">
                <a:sym typeface="Wingdings" panose="05000000000000000000" pitchFamily="2" charset="2"/>
              </a:rPr>
              <a:t/>
            </a:r>
            <a:br>
              <a:rPr lang="en-US" altLang="ja-JP" sz="3200" dirty="0">
                <a:sym typeface="Wingdings" panose="05000000000000000000" pitchFamily="2" charset="2"/>
              </a:rPr>
            </a:br>
            <a:r>
              <a:rPr lang="ja-JP" altLang="en-US" sz="3200" dirty="0">
                <a:sym typeface="Wingdings" panose="05000000000000000000" pitchFamily="2" charset="2"/>
              </a:rPr>
              <a:t>　 </a:t>
            </a:r>
            <a:r>
              <a:rPr lang="zh-TW" altLang="en-US" sz="3200" dirty="0">
                <a:sym typeface="Wingdings" panose="05000000000000000000" pitchFamily="2" charset="2"/>
              </a:rPr>
              <a:t> </a:t>
            </a:r>
            <a:r>
              <a:rPr lang="en-US" altLang="zh-TW" sz="3200" dirty="0">
                <a:sym typeface="Wingdings" panose="05000000000000000000" pitchFamily="2" charset="2"/>
              </a:rPr>
              <a:t>(1)</a:t>
            </a:r>
            <a:r>
              <a:rPr lang="zh-TW" altLang="en-US" sz="3200" dirty="0">
                <a:sym typeface="Wingdings" panose="05000000000000000000" pitchFamily="2" charset="2"/>
              </a:rPr>
              <a:t>宝寿湯</a:t>
            </a:r>
            <a:r>
              <a:rPr lang="zh-TW" altLang="en-US" sz="3200" dirty="0" smtClean="0">
                <a:sym typeface="Wingdings" panose="05000000000000000000" pitchFamily="2" charset="2"/>
              </a:rPr>
              <a:t>２</a:t>
            </a:r>
            <a:r>
              <a:rPr lang="ja-JP" altLang="en-US" sz="3200" dirty="0" smtClean="0">
                <a:sym typeface="Wingdings" panose="05000000000000000000" pitchFamily="2" charset="2"/>
              </a:rPr>
              <a:t>　</a:t>
            </a:r>
            <a:r>
              <a:rPr lang="zh-TW" altLang="en-US" sz="3200" dirty="0">
                <a:sym typeface="Wingdings" panose="05000000000000000000" pitchFamily="2" charset="2"/>
              </a:rPr>
              <a:t>　　</a:t>
            </a:r>
            <a:r>
              <a:rPr lang="en-US" altLang="zh-TW" sz="3200" dirty="0" smtClean="0">
                <a:sym typeface="Wingdings" panose="05000000000000000000" pitchFamily="2" charset="2"/>
              </a:rPr>
              <a:t>(</a:t>
            </a:r>
            <a:r>
              <a:rPr lang="en-US" altLang="zh-TW" sz="3200" dirty="0">
                <a:sym typeface="Wingdings" panose="05000000000000000000" pitchFamily="2" charset="2"/>
              </a:rPr>
              <a:t>2)</a:t>
            </a:r>
            <a:r>
              <a:rPr lang="zh-TW" altLang="en-US" sz="3200" dirty="0">
                <a:sym typeface="Wingdings" panose="05000000000000000000" pitchFamily="2" charset="2"/>
              </a:rPr>
              <a:t>宝寿湯</a:t>
            </a:r>
            <a:r>
              <a:rPr lang="zh-TW" altLang="en-US" sz="3200" dirty="0" smtClean="0">
                <a:sym typeface="Wingdings" panose="05000000000000000000" pitchFamily="2" charset="2"/>
              </a:rPr>
              <a:t>Ｋ</a:t>
            </a:r>
            <a:r>
              <a:rPr lang="zh-TW" altLang="en-US" sz="3200" dirty="0">
                <a:sym typeface="Wingdings" panose="05000000000000000000" pitchFamily="2" charset="2"/>
              </a:rPr>
              <a:t>　　 </a:t>
            </a:r>
            <a:r>
              <a:rPr lang="en-US" altLang="zh-TW" sz="3200" dirty="0">
                <a:sym typeface="Wingdings" panose="05000000000000000000" pitchFamily="2" charset="2"/>
              </a:rPr>
              <a:t>(3)</a:t>
            </a:r>
            <a:r>
              <a:rPr lang="zh-TW" altLang="en-US" sz="3200" dirty="0">
                <a:sym typeface="Wingdings" panose="05000000000000000000" pitchFamily="2" charset="2"/>
              </a:rPr>
              <a:t>八漢</a:t>
            </a:r>
            <a:r>
              <a:rPr lang="zh-TW" altLang="en-US" sz="3200" dirty="0" smtClean="0">
                <a:sym typeface="Wingdings" panose="05000000000000000000" pitchFamily="2" charset="2"/>
              </a:rPr>
              <a:t>湯</a:t>
            </a:r>
            <a:r>
              <a:rPr lang="zh-TW" altLang="en-US" sz="3200" dirty="0">
                <a:sym typeface="Wingdings" panose="05000000000000000000" pitchFamily="2" charset="2"/>
              </a:rPr>
              <a:t>　</a:t>
            </a:r>
            <a:r>
              <a:rPr lang="en-US" altLang="zh-TW" sz="3200" dirty="0" smtClean="0">
                <a:sym typeface="Wingdings" panose="05000000000000000000" pitchFamily="2" charset="2"/>
              </a:rPr>
              <a:t/>
            </a:r>
            <a:br>
              <a:rPr lang="en-US" altLang="zh-TW" sz="3200" dirty="0" smtClean="0">
                <a:sym typeface="Wingdings" panose="05000000000000000000" pitchFamily="2" charset="2"/>
              </a:rPr>
            </a:br>
            <a:r>
              <a:rPr lang="zh-TW" altLang="en-US" sz="3200" dirty="0">
                <a:sym typeface="Wingdings" panose="05000000000000000000" pitchFamily="2" charset="2"/>
              </a:rPr>
              <a:t>　 </a:t>
            </a:r>
            <a:r>
              <a:rPr lang="en-US" altLang="zh-TW" sz="3200" dirty="0">
                <a:sym typeface="Wingdings" panose="05000000000000000000" pitchFamily="2" charset="2"/>
              </a:rPr>
              <a:t>(4)</a:t>
            </a:r>
            <a:r>
              <a:rPr lang="zh-TW" altLang="en-US" sz="3200" dirty="0">
                <a:sym typeface="Wingdings" panose="05000000000000000000" pitchFamily="2" charset="2"/>
              </a:rPr>
              <a:t>八漢湯</a:t>
            </a:r>
            <a:r>
              <a:rPr lang="zh-TW" altLang="en-US" sz="3200" dirty="0" smtClean="0">
                <a:sym typeface="Wingdings" panose="05000000000000000000" pitchFamily="2" charset="2"/>
              </a:rPr>
              <a:t>Ｋ</a:t>
            </a:r>
            <a:r>
              <a:rPr lang="zh-TW" altLang="en-US" sz="3200" dirty="0">
                <a:sym typeface="Wingdings" panose="05000000000000000000" pitchFamily="2" charset="2"/>
              </a:rPr>
              <a:t>　　　 </a:t>
            </a:r>
            <a:r>
              <a:rPr lang="en-US" altLang="zh-TW" sz="3200" dirty="0">
                <a:sym typeface="Wingdings" panose="05000000000000000000" pitchFamily="2" charset="2"/>
              </a:rPr>
              <a:t>(5)</a:t>
            </a:r>
            <a:r>
              <a:rPr lang="zh-TW" altLang="en-US" sz="3200" dirty="0">
                <a:sym typeface="Wingdings" panose="05000000000000000000" pitchFamily="2" charset="2"/>
              </a:rPr>
              <a:t>麗参</a:t>
            </a:r>
            <a:r>
              <a:rPr lang="zh-TW" altLang="en-US" sz="3200" dirty="0" smtClean="0">
                <a:sym typeface="Wingdings" panose="05000000000000000000" pitchFamily="2" charset="2"/>
              </a:rPr>
              <a:t>湯</a:t>
            </a:r>
            <a:r>
              <a:rPr lang="ja-JP" altLang="en-US" sz="3200" dirty="0">
                <a:sym typeface="Wingdings" panose="05000000000000000000" pitchFamily="2" charset="2"/>
              </a:rPr>
              <a:t>　　 </a:t>
            </a:r>
            <a:r>
              <a:rPr lang="ja-JP" altLang="en-US" sz="32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189749"/>
            <a:ext cx="12191999" cy="4668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b="1" dirty="0" smtClean="0">
                <a:solidFill>
                  <a:srgbClr val="002060"/>
                </a:solidFill>
              </a:rPr>
              <a:t>対象</a:t>
            </a:r>
            <a:r>
              <a:rPr lang="ja-JP" altLang="en-US" sz="3200" b="1" dirty="0">
                <a:solidFill>
                  <a:srgbClr val="002060"/>
                </a:solidFill>
              </a:rPr>
              <a:t>ロット、</a:t>
            </a:r>
            <a:r>
              <a:rPr lang="ja-JP" altLang="en-US" sz="3200" b="1" dirty="0" smtClean="0">
                <a:solidFill>
                  <a:srgbClr val="002060"/>
                </a:solidFill>
              </a:rPr>
              <a:t>数量及び</a:t>
            </a:r>
            <a:r>
              <a:rPr lang="ja-JP" altLang="en-US" sz="3200" b="1" dirty="0">
                <a:solidFill>
                  <a:srgbClr val="002060"/>
                </a:solidFill>
              </a:rPr>
              <a:t>出荷</a:t>
            </a:r>
            <a:r>
              <a:rPr lang="ja-JP" altLang="en-US" sz="3200" b="1" dirty="0" smtClean="0">
                <a:solidFill>
                  <a:srgbClr val="002060"/>
                </a:solidFill>
              </a:rPr>
              <a:t>時期　　</a:t>
            </a:r>
            <a:endParaRPr lang="en-US" altLang="ja-JP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対象ロット：市場に存在するすべての</a:t>
            </a:r>
            <a:r>
              <a:rPr lang="ja-JP" altLang="en-US" dirty="0" smtClean="0"/>
              <a:t>ロット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数　　量　</a:t>
            </a:r>
            <a:r>
              <a:rPr lang="ja-JP" altLang="en-US" dirty="0" smtClean="0"/>
              <a:t>：約１．４万個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出荷</a:t>
            </a:r>
            <a:r>
              <a:rPr lang="ja-JP" altLang="en-US" dirty="0"/>
              <a:t>時期　</a:t>
            </a:r>
            <a:r>
              <a:rPr lang="ja-JP" altLang="en-US" dirty="0" smtClean="0"/>
              <a:t>：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平成８年</a:t>
            </a:r>
            <a:r>
              <a:rPr lang="en-US" altLang="ja-JP" dirty="0" smtClean="0"/>
              <a:t>10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22</a:t>
            </a:r>
            <a:r>
              <a:rPr lang="ja-JP" altLang="en-US" dirty="0" smtClean="0"/>
              <a:t>日</a:t>
            </a:r>
            <a:r>
              <a:rPr lang="ja-JP" altLang="en-US" dirty="0"/>
              <a:t>～平成</a:t>
            </a:r>
            <a:r>
              <a:rPr lang="en-US" altLang="ja-JP" dirty="0"/>
              <a:t>28</a:t>
            </a:r>
            <a:r>
              <a:rPr lang="ja-JP" altLang="en-US" dirty="0" smtClean="0"/>
              <a:t>年３月</a:t>
            </a:r>
            <a:r>
              <a:rPr lang="en-US" altLang="ja-JP" dirty="0" smtClean="0"/>
              <a:t>16</a:t>
            </a:r>
            <a:r>
              <a:rPr lang="ja-JP" altLang="en-US" dirty="0" smtClean="0"/>
              <a:t>日</a:t>
            </a: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28601"/>
            <a:ext cx="12192000" cy="506186"/>
          </a:xfrm>
        </p:spPr>
        <p:txBody>
          <a:bodyPr>
            <a:noAutofit/>
          </a:bodyPr>
          <a:lstStyle/>
          <a:p>
            <a:r>
              <a:rPr lang="ja-JP" altLang="en-US" sz="2800" dirty="0"/>
              <a:t>販売名</a:t>
            </a:r>
            <a:r>
              <a:rPr lang="ja-JP" altLang="en-US" sz="2800" dirty="0" smtClean="0"/>
              <a:t>：</a:t>
            </a:r>
            <a:r>
              <a:rPr lang="en-US" altLang="zh-TW" sz="2800" dirty="0"/>
              <a:t>(1)</a:t>
            </a:r>
            <a:r>
              <a:rPr lang="zh-TW" altLang="en-US" sz="2800" dirty="0"/>
              <a:t>宝寿湯２　</a:t>
            </a:r>
            <a:r>
              <a:rPr lang="en-US" altLang="zh-TW" sz="2800" dirty="0" smtClean="0"/>
              <a:t>(</a:t>
            </a:r>
            <a:r>
              <a:rPr lang="en-US" altLang="zh-TW" sz="2800" dirty="0"/>
              <a:t>2)</a:t>
            </a:r>
            <a:r>
              <a:rPr lang="zh-TW" altLang="en-US" sz="2800" dirty="0"/>
              <a:t>宝寿湯</a:t>
            </a:r>
            <a:r>
              <a:rPr lang="zh-TW" altLang="en-US" sz="2800" dirty="0" smtClean="0"/>
              <a:t>Ｋ</a:t>
            </a:r>
            <a:r>
              <a:rPr lang="zh-TW" altLang="en-US" sz="2800" dirty="0"/>
              <a:t>　 </a:t>
            </a:r>
            <a:r>
              <a:rPr lang="en-US" altLang="zh-TW" sz="2800" dirty="0"/>
              <a:t>(3)</a:t>
            </a:r>
            <a:r>
              <a:rPr lang="zh-TW" altLang="en-US" sz="2800" dirty="0"/>
              <a:t>八漢</a:t>
            </a:r>
            <a:r>
              <a:rPr lang="zh-TW" altLang="en-US" sz="2800" dirty="0" smtClean="0"/>
              <a:t>湯</a:t>
            </a:r>
            <a:r>
              <a:rPr lang="zh-TW" altLang="en-US" sz="2800" dirty="0"/>
              <a:t>　 </a:t>
            </a:r>
            <a:r>
              <a:rPr lang="en-US" altLang="zh-TW" sz="2800" dirty="0"/>
              <a:t>(4)</a:t>
            </a:r>
            <a:r>
              <a:rPr lang="zh-TW" altLang="en-US" sz="2800" dirty="0"/>
              <a:t>八漢湯</a:t>
            </a:r>
            <a:r>
              <a:rPr lang="zh-TW" altLang="en-US" sz="2800" dirty="0" smtClean="0"/>
              <a:t>Ｋ</a:t>
            </a:r>
            <a:r>
              <a:rPr lang="zh-TW" altLang="en-US" sz="2800"/>
              <a:t>　</a:t>
            </a:r>
            <a:r>
              <a:rPr lang="en-US" altLang="zh-TW" sz="2800" smtClean="0"/>
              <a:t>(</a:t>
            </a:r>
            <a:r>
              <a:rPr lang="en-US" altLang="zh-TW" sz="2800" dirty="0"/>
              <a:t>5)</a:t>
            </a:r>
            <a:r>
              <a:rPr lang="zh-TW" altLang="en-US" sz="2800" dirty="0"/>
              <a:t>麗参</a:t>
            </a:r>
            <a:r>
              <a:rPr lang="zh-TW" altLang="en-US" sz="2800" dirty="0" smtClean="0"/>
              <a:t>湯</a:t>
            </a:r>
            <a:r>
              <a:rPr lang="ja-JP" altLang="en-US" sz="2800" dirty="0" smtClean="0"/>
              <a:t> </a:t>
            </a:r>
            <a:r>
              <a:rPr lang="ja-JP" altLang="en-US" sz="2400" dirty="0" smtClean="0"/>
              <a:t>　</a:t>
            </a:r>
            <a:r>
              <a:rPr lang="ja-JP" altLang="en-US" sz="24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77462"/>
            <a:ext cx="12191999" cy="58805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3400" b="1" dirty="0" smtClean="0">
                <a:solidFill>
                  <a:srgbClr val="002060"/>
                </a:solidFill>
              </a:rPr>
              <a:t>回収</a:t>
            </a:r>
            <a:r>
              <a:rPr lang="ja-JP" altLang="en-US" sz="3400" b="1" dirty="0">
                <a:solidFill>
                  <a:srgbClr val="002060"/>
                </a:solidFill>
              </a:rPr>
              <a:t>理由</a:t>
            </a:r>
            <a:r>
              <a:rPr lang="ja-JP" altLang="en-US" dirty="0"/>
              <a:t>　</a:t>
            </a:r>
            <a:r>
              <a:rPr lang="en-US" altLang="ja-JP" dirty="0" smtClean="0"/>
              <a:t>2016</a:t>
            </a:r>
            <a:r>
              <a:rPr lang="ja-JP" altLang="en-US" dirty="0" smtClean="0"/>
              <a:t>年３月２２日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承認書記載成分であるマグロップは、本来オウバヒルギ</a:t>
            </a:r>
            <a:r>
              <a:rPr lang="en-US" altLang="ja-JP" dirty="0" err="1"/>
              <a:t>Rhizophora</a:t>
            </a:r>
            <a:r>
              <a:rPr lang="en-US" altLang="ja-JP" dirty="0"/>
              <a:t> </a:t>
            </a:r>
            <a:r>
              <a:rPr lang="en-US" altLang="ja-JP" dirty="0" err="1"/>
              <a:t>mucuronata</a:t>
            </a:r>
            <a:r>
              <a:rPr lang="en-US" altLang="ja-JP" dirty="0"/>
              <a:t> Lamarck (</a:t>
            </a:r>
            <a:r>
              <a:rPr lang="en-US" altLang="ja-JP" dirty="0" err="1"/>
              <a:t>Rhizophoraceae</a:t>
            </a:r>
            <a:r>
              <a:rPr lang="en-US" altLang="ja-JP" dirty="0"/>
              <a:t>) </a:t>
            </a:r>
            <a:r>
              <a:rPr lang="ja-JP" altLang="en-US" dirty="0" smtClean="0"/>
              <a:t>または</a:t>
            </a:r>
            <a:r>
              <a:rPr lang="ja-JP" altLang="en-US" dirty="0"/>
              <a:t>他のマングローブの樹皮から製した水製乾燥エキスであるところ、実際は、</a:t>
            </a:r>
            <a:r>
              <a:rPr lang="en-US" altLang="ja-JP" dirty="0" err="1"/>
              <a:t>Schinopsis</a:t>
            </a:r>
            <a:r>
              <a:rPr lang="en-US" altLang="ja-JP" dirty="0"/>
              <a:t> </a:t>
            </a:r>
            <a:r>
              <a:rPr lang="en-US" altLang="ja-JP" dirty="0" err="1"/>
              <a:t>lorentzii</a:t>
            </a:r>
            <a:r>
              <a:rPr lang="ja-JP" altLang="en-US" dirty="0"/>
              <a:t>また</a:t>
            </a:r>
            <a:r>
              <a:rPr lang="ja-JP" altLang="en-US" dirty="0" smtClean="0"/>
              <a:t>は</a:t>
            </a:r>
            <a:r>
              <a:rPr lang="en-US" altLang="ja-JP" dirty="0" err="1" smtClean="0"/>
              <a:t>Schinopsis</a:t>
            </a:r>
            <a:r>
              <a:rPr lang="en-US" altLang="ja-JP" dirty="0" smtClean="0"/>
              <a:t> </a:t>
            </a:r>
            <a:r>
              <a:rPr lang="en-US" altLang="ja-JP" dirty="0" err="1"/>
              <a:t>balansae</a:t>
            </a:r>
            <a:r>
              <a:rPr lang="ja-JP" altLang="en-US" dirty="0"/>
              <a:t>または他の同属植物</a:t>
            </a:r>
            <a:r>
              <a:rPr lang="en-US" altLang="ja-JP" dirty="0"/>
              <a:t>(</a:t>
            </a:r>
            <a:r>
              <a:rPr lang="ja-JP" altLang="en-US" dirty="0"/>
              <a:t>ウルシ科</a:t>
            </a:r>
            <a:r>
              <a:rPr lang="en-US" altLang="ja-JP" dirty="0" err="1"/>
              <a:t>Anacardiaceae</a:t>
            </a:r>
            <a:r>
              <a:rPr lang="en-US" altLang="ja-JP" dirty="0"/>
              <a:t>)</a:t>
            </a:r>
            <a:r>
              <a:rPr lang="ja-JP" altLang="en-US" dirty="0"/>
              <a:t>の木質部から製した水製乾燥エキスを使用</a:t>
            </a:r>
            <a:r>
              <a:rPr lang="ja-JP" altLang="en-US" dirty="0" smtClean="0"/>
              <a:t>して</a:t>
            </a:r>
            <a:r>
              <a:rPr lang="ja-JP" altLang="en-US" dirty="0"/>
              <a:t>いたため。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sz="3600" b="1" dirty="0">
                <a:solidFill>
                  <a:srgbClr val="002060"/>
                </a:solidFill>
              </a:rPr>
              <a:t>危惧される具体的な健康被害</a:t>
            </a:r>
          </a:p>
          <a:p>
            <a:pPr marL="0" indent="0">
              <a:buNone/>
            </a:pPr>
            <a:r>
              <a:rPr lang="en-US" altLang="ja-JP" sz="3000" dirty="0" err="1"/>
              <a:t>Schinopsis</a:t>
            </a:r>
            <a:r>
              <a:rPr lang="en-US" altLang="ja-JP" sz="3000" dirty="0"/>
              <a:t> </a:t>
            </a:r>
            <a:r>
              <a:rPr lang="en-US" altLang="ja-JP" sz="3000" dirty="0" err="1"/>
              <a:t>lorentzii</a:t>
            </a:r>
            <a:r>
              <a:rPr lang="ja-JP" altLang="en-US" sz="3000" dirty="0"/>
              <a:t>または</a:t>
            </a:r>
            <a:r>
              <a:rPr lang="en-US" altLang="ja-JP" sz="3000" dirty="0" err="1"/>
              <a:t>Schinopsis</a:t>
            </a:r>
            <a:r>
              <a:rPr lang="en-US" altLang="ja-JP" sz="3000" dirty="0"/>
              <a:t> </a:t>
            </a:r>
            <a:r>
              <a:rPr lang="en-US" altLang="ja-JP" sz="3000" dirty="0" err="1"/>
              <a:t>balansae</a:t>
            </a:r>
            <a:r>
              <a:rPr lang="ja-JP" altLang="en-US" sz="3000" dirty="0"/>
              <a:t>または他の同属植物</a:t>
            </a:r>
            <a:r>
              <a:rPr lang="en-US" altLang="ja-JP" sz="3000" dirty="0"/>
              <a:t>(</a:t>
            </a:r>
            <a:r>
              <a:rPr lang="ja-JP" altLang="en-US" sz="3000" dirty="0"/>
              <a:t>ウルシ科</a:t>
            </a:r>
            <a:r>
              <a:rPr lang="en-US" altLang="ja-JP" sz="3000" dirty="0" err="1"/>
              <a:t>Anacardiaceae</a:t>
            </a:r>
            <a:r>
              <a:rPr lang="en-US" altLang="ja-JP" sz="3000" dirty="0"/>
              <a:t>)</a:t>
            </a:r>
            <a:r>
              <a:rPr lang="ja-JP" altLang="en-US" sz="3000" dirty="0"/>
              <a:t>の木質部から</a:t>
            </a:r>
            <a:r>
              <a:rPr lang="ja-JP" altLang="en-US" sz="3000" dirty="0" smtClean="0"/>
              <a:t>製した</a:t>
            </a:r>
            <a:r>
              <a:rPr lang="ja-JP" altLang="en-US" sz="3000" dirty="0"/>
              <a:t>水製乾燥エキスの主成分は、オウバヒルギ</a:t>
            </a:r>
            <a:r>
              <a:rPr lang="en-US" altLang="ja-JP" sz="3000" dirty="0" err="1"/>
              <a:t>Rhizophora</a:t>
            </a:r>
            <a:r>
              <a:rPr lang="en-US" altLang="ja-JP" sz="3000" dirty="0"/>
              <a:t> </a:t>
            </a:r>
            <a:r>
              <a:rPr lang="en-US" altLang="ja-JP" sz="3000" dirty="0" err="1"/>
              <a:t>mucuronata</a:t>
            </a:r>
            <a:r>
              <a:rPr lang="en-US" altLang="ja-JP" sz="3000" dirty="0"/>
              <a:t> Lamarck (</a:t>
            </a:r>
            <a:r>
              <a:rPr lang="en-US" altLang="ja-JP" sz="3000" dirty="0" err="1"/>
              <a:t>Rhizophoraceae</a:t>
            </a:r>
            <a:r>
              <a:rPr lang="en-US" altLang="ja-JP" sz="3000" dirty="0"/>
              <a:t>) </a:t>
            </a:r>
            <a:r>
              <a:rPr lang="ja-JP" altLang="en-US" sz="3000" dirty="0"/>
              <a:t>また</a:t>
            </a:r>
            <a:r>
              <a:rPr lang="ja-JP" altLang="en-US" sz="3000" dirty="0" smtClean="0"/>
              <a:t>は他</a:t>
            </a:r>
            <a:r>
              <a:rPr lang="ja-JP" altLang="en-US" sz="3000" dirty="0"/>
              <a:t>のマングローブの樹皮から製した水製乾燥エキスの主成分と同様、縮合型タンニンで化学構造も類似して</a:t>
            </a:r>
            <a:r>
              <a:rPr lang="ja-JP" altLang="en-US" sz="3000" dirty="0" smtClean="0"/>
              <a:t>います</a:t>
            </a:r>
            <a:r>
              <a:rPr lang="ja-JP" altLang="en-US" sz="3000" dirty="0"/>
              <a:t>。</a:t>
            </a:r>
          </a:p>
          <a:p>
            <a:pPr marL="0" indent="0">
              <a:buNone/>
            </a:pPr>
            <a:r>
              <a:rPr lang="ja-JP" altLang="en-US" sz="3000" dirty="0"/>
              <a:t>縮合型タンニンは、茶葉やワイン、柿などに含有される成分で、重篤な被害を生じることはないと考えます</a:t>
            </a:r>
            <a:r>
              <a:rPr lang="ja-JP" altLang="en-US" sz="3000" dirty="0" smtClean="0"/>
              <a:t>。また</a:t>
            </a:r>
            <a:r>
              <a:rPr lang="ja-JP" altLang="en-US" sz="3000" dirty="0"/>
              <a:t>、現在までに当該製品による健康被害の報告はありません。</a:t>
            </a:r>
          </a:p>
          <a:p>
            <a:pPr marL="0" indent="0">
              <a:buNone/>
            </a:pPr>
            <a:r>
              <a:rPr lang="ja-JP" altLang="en-US" sz="3000" dirty="0" smtClean="0"/>
              <a:t>⇒</a:t>
            </a:r>
            <a:r>
              <a:rPr lang="ja-JP" altLang="en-US" sz="3000" dirty="0"/>
              <a:t>薬用バスハップＳ</a:t>
            </a:r>
          </a:p>
          <a:p>
            <a:pPr marL="0" indent="0">
              <a:buNone/>
            </a:pP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1918880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19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新細明體</vt:lpstr>
      <vt:lpstr>Arial</vt:lpstr>
      <vt:lpstr>Calibri</vt:lpstr>
      <vt:lpstr>Calibri Light</vt:lpstr>
      <vt:lpstr>Wingdings</vt:lpstr>
      <vt:lpstr>Office テーマ</vt:lpstr>
      <vt:lpstr>販売名 　  (1)宝寿湯２　　　(2)宝寿湯Ｋ　　 (3)八漢湯　 　 (4)八漢湯Ｋ　　　 (5)麗参湯　　 製品回収</vt:lpstr>
      <vt:lpstr>販売名：(1)宝寿湯２　(2)宝寿湯Ｋ　 (3)八漢湯　 (4)八漢湯Ｋ　(5)麗参湯 　製品回収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脇坂盛雄</cp:lastModifiedBy>
  <cp:revision>65</cp:revision>
  <dcterms:created xsi:type="dcterms:W3CDTF">2015-03-05T03:29:01Z</dcterms:created>
  <dcterms:modified xsi:type="dcterms:W3CDTF">2016-04-15T23:32:47Z</dcterms:modified>
</cp:coreProperties>
</file>