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7" d="100"/>
          <a:sy n="57" d="100"/>
        </p:scale>
        <p:origin x="82" y="8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781876"/>
          </a:xfrm>
        </p:spPr>
        <p:txBody>
          <a:bodyPr>
            <a:noAutofit/>
          </a:bodyPr>
          <a:lstStyle/>
          <a:p>
            <a:r>
              <a:rPr lang="ja-JP" altLang="en-US" sz="2800" dirty="0">
                <a:sym typeface="Wingdings" panose="05000000000000000000" pitchFamily="2" charset="2"/>
              </a:rPr>
              <a:t>販売名： ジクアス</a:t>
            </a:r>
            <a:r>
              <a:rPr lang="en-US" altLang="ja-JP" sz="2800" dirty="0">
                <a:sym typeface="Wingdings" panose="05000000000000000000" pitchFamily="2" charset="2"/>
              </a:rPr>
              <a:t>LX</a:t>
            </a:r>
            <a:r>
              <a:rPr lang="ja-JP" altLang="en-US" sz="2800" dirty="0">
                <a:sym typeface="Wingdings" panose="05000000000000000000" pitchFamily="2" charset="2"/>
              </a:rPr>
              <a:t>点眼液</a:t>
            </a:r>
            <a:r>
              <a:rPr lang="en-US" altLang="ja-JP" sz="2800" dirty="0">
                <a:sym typeface="Wingdings" panose="05000000000000000000" pitchFamily="2" charset="2"/>
              </a:rPr>
              <a:t>3</a:t>
            </a:r>
            <a:r>
              <a:rPr lang="ja-JP" altLang="en-US" sz="2800" dirty="0">
                <a:sym typeface="Wingdings" panose="05000000000000000000" pitchFamily="2" charset="2"/>
              </a:rPr>
              <a:t>％ 　</a:t>
            </a:r>
            <a:r>
              <a:rPr lang="en-US" altLang="ja-JP"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901148"/>
            <a:ext cx="12192000" cy="5956857"/>
          </a:xfrm>
        </p:spPr>
        <p:txBody>
          <a:bodyPr>
            <a:noAutofit/>
          </a:bodyPr>
          <a:lstStyle/>
          <a:p>
            <a:pPr marL="0" indent="0">
              <a:buNone/>
            </a:pPr>
            <a:r>
              <a:rPr lang="ja-JP" altLang="en-US" sz="2400" dirty="0"/>
              <a:t>対象ロット　　　　数量及　　　　　　出荷時期</a:t>
            </a:r>
            <a:endParaRPr lang="en-US" altLang="ja-JP" sz="2400" dirty="0"/>
          </a:p>
          <a:p>
            <a:pPr marL="0" indent="0">
              <a:buNone/>
            </a:pPr>
            <a:r>
              <a:rPr kumimoji="0" lang="en-US" altLang="ja-JP" sz="2400" dirty="0">
                <a:solidFill>
                  <a:srgbClr val="000000"/>
                </a:solidFill>
                <a:latin typeface="Arial Unicode MS"/>
              </a:rPr>
              <a:t>100</a:t>
            </a:r>
            <a:r>
              <a:rPr kumimoji="0" lang="ja-JP" altLang="en-US" sz="2400" dirty="0">
                <a:solidFill>
                  <a:srgbClr val="000000"/>
                </a:solidFill>
                <a:latin typeface="Arial Unicode MS"/>
              </a:rPr>
              <a:t>ロット以上　　多数</a:t>
            </a:r>
            <a:r>
              <a:rPr kumimoji="0" lang="en-US" altLang="ja-JP" sz="2400" dirty="0">
                <a:solidFill>
                  <a:srgbClr val="000000"/>
                </a:solidFill>
                <a:latin typeface="Arial Unicode MS"/>
              </a:rPr>
              <a:t> </a:t>
            </a:r>
            <a:r>
              <a:rPr kumimoji="0" lang="ja-JP" altLang="en-US" sz="2400" dirty="0">
                <a:solidFill>
                  <a:srgbClr val="000000"/>
                </a:solidFill>
                <a:latin typeface="Arial Unicode MS"/>
              </a:rPr>
              <a:t>　　　</a:t>
            </a:r>
            <a:r>
              <a:rPr kumimoji="0" lang="en-US" altLang="ja-JP" sz="2400" dirty="0">
                <a:solidFill>
                  <a:srgbClr val="000000"/>
                </a:solidFill>
                <a:latin typeface="Arial Unicode MS"/>
              </a:rPr>
              <a:t>202</a:t>
            </a:r>
            <a:r>
              <a:rPr kumimoji="0" lang="ja-JP" altLang="en-US" sz="2400" dirty="0">
                <a:solidFill>
                  <a:srgbClr val="000000"/>
                </a:solidFill>
                <a:latin typeface="Arial Unicode MS"/>
              </a:rPr>
              <a:t>２年１１月１１日～</a:t>
            </a:r>
            <a:r>
              <a:rPr kumimoji="0" lang="en-US" altLang="ja-JP" sz="2400" dirty="0">
                <a:solidFill>
                  <a:srgbClr val="000000"/>
                </a:solidFill>
                <a:latin typeface="Arial Unicode MS"/>
              </a:rPr>
              <a:t>2024</a:t>
            </a:r>
            <a:r>
              <a:rPr kumimoji="0" lang="ja-JP" altLang="en-US" sz="2400" dirty="0">
                <a:solidFill>
                  <a:srgbClr val="000000"/>
                </a:solidFill>
                <a:latin typeface="Arial Unicode MS"/>
              </a:rPr>
              <a:t>年５月２０日</a:t>
            </a:r>
            <a:endParaRPr kumimoji="0" lang="en-US" altLang="ja-JP" sz="2400" dirty="0">
              <a:solidFill>
                <a:srgbClr val="000000"/>
              </a:solidFill>
              <a:latin typeface="Arial Unicode MS"/>
            </a:endParaRPr>
          </a:p>
          <a:p>
            <a:pPr marL="0" indent="0">
              <a:buNone/>
            </a:pPr>
            <a:r>
              <a:rPr lang="ja-JP" altLang="en-US" sz="2400" dirty="0"/>
              <a:t>回収理由　２０２４年５月２１日</a:t>
            </a:r>
            <a:endParaRPr lang="en-US" altLang="ja-JP" sz="2400" dirty="0"/>
          </a:p>
          <a:p>
            <a:pPr marL="0" indent="0">
              <a:buNone/>
            </a:pPr>
            <a:r>
              <a:rPr kumimoji="0" lang="ja-JP" altLang="en-US" sz="2400" b="0" i="0" u="none" strike="noStrike" cap="none" normalizeH="0" baseline="0" dirty="0">
                <a:ln>
                  <a:noFill/>
                </a:ln>
                <a:effectLst/>
                <a:latin typeface="+mj-ea"/>
                <a:ea typeface="+mj-ea"/>
              </a:rPr>
              <a:t>　本製品の参考品測定において、一部のロットに防腐剤として配合している硝酸銀の銀含量が承認規格を満たさない結果が確認されました。そのため、使用期限内のロットを回収いたします。</a:t>
            </a:r>
            <a:endParaRPr kumimoji="0" lang="en-US" altLang="ja-JP" sz="2400" b="0" i="0" u="none" strike="noStrike" cap="none" normalizeH="0" baseline="0" dirty="0">
              <a:ln>
                <a:noFill/>
              </a:ln>
              <a:effectLst/>
              <a:latin typeface="+mj-ea"/>
              <a:ea typeface="+mj-ea"/>
            </a:endParaRPr>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a:solidFill>
                  <a:srgbClr val="C00000"/>
                </a:solidFill>
              </a:rPr>
              <a:t>　防腐剤に硝酸銀は珍しいですね。</a:t>
            </a:r>
            <a:endParaRPr lang="en-US" altLang="ja-JP" dirty="0">
              <a:solidFill>
                <a:srgbClr val="C00000"/>
              </a:solidFill>
            </a:endParaRP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3620</TotalTime>
  <Words>87</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 ジクアスLX点眼液3％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315</cp:revision>
  <dcterms:created xsi:type="dcterms:W3CDTF">2015-03-05T03:29:01Z</dcterms:created>
  <dcterms:modified xsi:type="dcterms:W3CDTF">2024-05-28T01:42:50Z</dcterms:modified>
</cp:coreProperties>
</file>