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82"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販売名：ビソプロロールフマル酸塩錠２</a:t>
            </a:r>
            <a:r>
              <a:rPr lang="en-US" altLang="ja-JP" sz="2800" dirty="0">
                <a:sym typeface="Wingdings" panose="05000000000000000000" pitchFamily="2" charset="2"/>
              </a:rPr>
              <a:t>.</a:t>
            </a:r>
            <a:r>
              <a:rPr lang="ja-JP" altLang="en-US" sz="2800" dirty="0">
                <a:sym typeface="Wingdings" panose="05000000000000000000" pitchFamily="2" charset="2"/>
              </a:rPr>
              <a:t>５ｍｇ「サワイ」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400" dirty="0">
                <a:solidFill>
                  <a:srgbClr val="000000"/>
                </a:solidFill>
                <a:latin typeface="Arial Unicode MS"/>
              </a:rPr>
              <a:t>100</a:t>
            </a:r>
            <a:r>
              <a:rPr kumimoji="0" lang="ja-JP" altLang="en-US" sz="2400" dirty="0">
                <a:solidFill>
                  <a:srgbClr val="000000"/>
                </a:solidFill>
                <a:latin typeface="Arial Unicode MS"/>
              </a:rPr>
              <a:t>ロット以上　　</a:t>
            </a:r>
            <a:r>
              <a:rPr kumimoji="0" lang="en-US" altLang="ja-JP" sz="2400" dirty="0">
                <a:solidFill>
                  <a:srgbClr val="000000"/>
                </a:solidFill>
                <a:latin typeface="Arial Unicode MS"/>
              </a:rPr>
              <a:t>100</a:t>
            </a:r>
            <a:r>
              <a:rPr kumimoji="0" lang="ja-JP" altLang="en-US" sz="2400" dirty="0">
                <a:solidFill>
                  <a:srgbClr val="000000"/>
                </a:solidFill>
                <a:latin typeface="Arial Unicode MS"/>
              </a:rPr>
              <a:t>万箱以上　 </a:t>
            </a:r>
            <a:r>
              <a:rPr kumimoji="0" lang="en-US" altLang="ja-JP" sz="2400" dirty="0">
                <a:solidFill>
                  <a:srgbClr val="000000"/>
                </a:solidFill>
                <a:latin typeface="Arial Unicode MS"/>
              </a:rPr>
              <a:t>202</a:t>
            </a:r>
            <a:r>
              <a:rPr kumimoji="0" lang="ja-JP" altLang="en-US" sz="2400" dirty="0">
                <a:solidFill>
                  <a:srgbClr val="000000"/>
                </a:solidFill>
                <a:latin typeface="Arial Unicode MS"/>
              </a:rPr>
              <a:t>２年５月６日～</a:t>
            </a:r>
            <a:r>
              <a:rPr kumimoji="0" lang="en-US" altLang="ja-JP" sz="2400" dirty="0">
                <a:solidFill>
                  <a:srgbClr val="000000"/>
                </a:solidFill>
                <a:latin typeface="Arial Unicode MS"/>
              </a:rPr>
              <a:t>2024</a:t>
            </a:r>
            <a:r>
              <a:rPr kumimoji="0" lang="ja-JP" altLang="en-US" sz="2400" dirty="0">
                <a:solidFill>
                  <a:srgbClr val="000000"/>
                </a:solidFill>
                <a:latin typeface="Arial Unicode MS"/>
              </a:rPr>
              <a:t>年２月２６日</a:t>
            </a:r>
            <a:endParaRPr kumimoji="0" lang="en-US" altLang="ja-JP" sz="2400" dirty="0">
              <a:solidFill>
                <a:srgbClr val="000000"/>
              </a:solidFill>
              <a:latin typeface="Arial Unicode MS"/>
            </a:endParaRPr>
          </a:p>
          <a:p>
            <a:pPr marL="0" indent="0">
              <a:buNone/>
            </a:pPr>
            <a:r>
              <a:rPr lang="ja-JP" altLang="en-US" sz="2400" dirty="0"/>
              <a:t>回収理由　２０２４年５月２３日</a:t>
            </a:r>
            <a:endParaRPr lang="en-US" altLang="ja-JP" sz="2400" dirty="0"/>
          </a:p>
          <a:p>
            <a:pPr marL="0" indent="0">
              <a:buNone/>
            </a:pPr>
            <a:r>
              <a:rPr kumimoji="0" lang="ja-JP" altLang="en-US" sz="2400" b="0" i="0" u="none" strike="noStrike" cap="none" normalizeH="0" baseline="0" dirty="0">
                <a:ln>
                  <a:noFill/>
                </a:ln>
                <a:effectLst/>
                <a:latin typeface="+mj-ea"/>
                <a:ea typeface="+mj-ea"/>
              </a:rPr>
              <a:t>　当該製品のピロー包装に、ピンホールが発生した製品（ピンホール品）が一部混入して</a:t>
            </a:r>
          </a:p>
          <a:p>
            <a:pPr marL="0" indent="0">
              <a:buNone/>
            </a:pPr>
            <a:r>
              <a:rPr kumimoji="0" lang="ja-JP" altLang="en-US" sz="2400" b="0" i="0" u="none" strike="noStrike" cap="none" normalizeH="0" baseline="0" dirty="0">
                <a:ln>
                  <a:noFill/>
                </a:ln>
                <a:effectLst/>
                <a:latin typeface="+mj-ea"/>
                <a:ea typeface="+mj-ea"/>
              </a:rPr>
              <a:t>いる可能性があることが分かりました。</a:t>
            </a:r>
          </a:p>
          <a:p>
            <a:pPr marL="0" indent="0">
              <a:buNone/>
            </a:pPr>
            <a:r>
              <a:rPr kumimoji="0" lang="ja-JP" altLang="en-US" sz="2400" b="0" i="0" u="none" strike="noStrike" cap="none" normalizeH="0" baseline="0" dirty="0">
                <a:ln>
                  <a:noFill/>
                </a:ln>
                <a:effectLst/>
                <a:latin typeface="+mj-ea"/>
                <a:ea typeface="+mj-ea"/>
              </a:rPr>
              <a:t>ピンホール品の品質を加速安定性試験（</a:t>
            </a:r>
            <a:r>
              <a:rPr kumimoji="0" lang="en-US" altLang="ja-JP" sz="2400" b="0" i="0" u="none" strike="noStrike" cap="none" normalizeH="0" baseline="0" dirty="0">
                <a:ln>
                  <a:noFill/>
                </a:ln>
                <a:effectLst/>
                <a:latin typeface="+mj-ea"/>
                <a:ea typeface="+mj-ea"/>
              </a:rPr>
              <a:t>40℃</a:t>
            </a:r>
            <a:r>
              <a:rPr kumimoji="0" lang="ja-JP" altLang="en-US" sz="2400" b="0" i="0" u="none" strike="noStrike" cap="none" normalizeH="0" baseline="0" dirty="0">
                <a:ln>
                  <a:noFill/>
                </a:ln>
                <a:effectLst/>
                <a:latin typeface="+mj-ea"/>
                <a:ea typeface="+mj-ea"/>
              </a:rPr>
              <a:t>、</a:t>
            </a:r>
            <a:r>
              <a:rPr kumimoji="0" lang="en-US" altLang="ja-JP" sz="2400" b="0" i="0" u="none" strike="noStrike" cap="none" normalizeH="0" baseline="0" dirty="0">
                <a:ln>
                  <a:noFill/>
                </a:ln>
                <a:effectLst/>
                <a:latin typeface="+mj-ea"/>
                <a:ea typeface="+mj-ea"/>
              </a:rPr>
              <a:t>75</a:t>
            </a:r>
            <a:r>
              <a:rPr kumimoji="0" lang="ja-JP" altLang="en-US" sz="2400" b="0" i="0" u="none" strike="noStrike" cap="none" normalizeH="0" baseline="0" dirty="0">
                <a:ln>
                  <a:noFill/>
                </a:ln>
                <a:effectLst/>
                <a:latin typeface="+mj-ea"/>
                <a:ea typeface="+mj-ea"/>
              </a:rPr>
              <a:t>％</a:t>
            </a:r>
            <a:r>
              <a:rPr kumimoji="0" lang="en-US" altLang="ja-JP" sz="2400" b="0" i="0" u="none" strike="noStrike" cap="none" normalizeH="0" baseline="0" dirty="0">
                <a:ln>
                  <a:noFill/>
                </a:ln>
                <a:effectLst/>
                <a:latin typeface="+mj-ea"/>
                <a:ea typeface="+mj-ea"/>
              </a:rPr>
              <a:t>RH</a:t>
            </a:r>
            <a:r>
              <a:rPr kumimoji="0" lang="ja-JP" altLang="en-US" sz="2400" b="0" i="0" u="none" strike="noStrike" cap="none" normalizeH="0" baseline="0" dirty="0">
                <a:ln>
                  <a:noFill/>
                </a:ln>
                <a:effectLst/>
                <a:latin typeface="+mj-ea"/>
                <a:ea typeface="+mj-ea"/>
              </a:rPr>
              <a:t>）にて確認したところ、品質異常（定量値の低下）が認められ、正常品とは品質差異があることが分かりました。</a:t>
            </a:r>
          </a:p>
          <a:p>
            <a:pPr marL="0" indent="0">
              <a:buNone/>
            </a:pPr>
            <a:r>
              <a:rPr kumimoji="0" lang="ja-JP" altLang="en-US" sz="2400" b="0" i="0" u="none" strike="noStrike" cap="none" normalizeH="0" baseline="0" dirty="0">
                <a:ln>
                  <a:noFill/>
                </a:ln>
                <a:effectLst/>
                <a:latin typeface="+mj-ea"/>
                <a:ea typeface="+mj-ea"/>
              </a:rPr>
              <a:t>ピンホール品について使用期限内の品質の保証が困難であることから、出荷品のうちピンホール品の混入が否定できないロットにつきまして自主回収とすることとしました。</a:t>
            </a:r>
            <a:endParaRPr kumimoji="0" lang="en-US" altLang="ja-JP" sz="2400" b="0" i="0" u="none" strike="noStrike" cap="none" normalizeH="0" baseline="0" dirty="0">
              <a:ln>
                <a:noFill/>
              </a:ln>
              <a:effectLst/>
              <a:latin typeface="+mj-ea"/>
              <a:ea typeface="+mj-ea"/>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a:solidFill>
                  <a:srgbClr val="C00000"/>
                </a:solidFill>
              </a:rPr>
              <a:t>ピンホールリスクを下げるには工程でのモニタリング頻度を高めるのですが、どうだったのでしょうか？</a:t>
            </a:r>
            <a:endParaRPr lang="en-US" altLang="ja-JP" dirty="0">
              <a:solidFill>
                <a:srgbClr val="C00000"/>
              </a:solidFill>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3609</TotalTime>
  <Words>166</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販売名：ビソプロロールフマル酸塩錠２.５ｍｇ「サワイ」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313</cp:revision>
  <dcterms:created xsi:type="dcterms:W3CDTF">2015-03-05T03:29:01Z</dcterms:created>
  <dcterms:modified xsi:type="dcterms:W3CDTF">2024-05-28T01:32:38Z</dcterms:modified>
</cp:coreProperties>
</file>