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56" d="100"/>
          <a:sy n="56" d="100"/>
        </p:scale>
        <p:origin x="58" y="8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2024/4/26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2024/4/26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2024/4/26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2024/4/26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
            <a:ext cx="12192000" cy="781876"/>
          </a:xfrm>
        </p:spPr>
        <p:txBody>
          <a:bodyPr>
            <a:noAutofit/>
          </a:bodyPr>
          <a:lstStyle/>
          <a:p>
            <a:r>
              <a:rPr lang="ja-JP" altLang="en-US" sz="2800" dirty="0">
                <a:sym typeface="Wingdings" panose="05000000000000000000" pitchFamily="2" charset="2"/>
              </a:rPr>
              <a:t>販売名： ジルテックドライシロップ</a:t>
            </a:r>
            <a:r>
              <a:rPr lang="en-US" altLang="ja-JP" sz="2800" dirty="0">
                <a:sym typeface="Wingdings" panose="05000000000000000000" pitchFamily="2" charset="2"/>
              </a:rPr>
              <a:t>1.25</a:t>
            </a:r>
            <a:r>
              <a:rPr lang="ja-JP" altLang="en-US" sz="2800" dirty="0">
                <a:sym typeface="Wingdings" panose="05000000000000000000" pitchFamily="2" charset="2"/>
              </a:rPr>
              <a:t>％　</a:t>
            </a:r>
            <a:r>
              <a:rPr lang="en-US" altLang="ja-JP" sz="2800" dirty="0">
                <a:sym typeface="Wingdings" panose="05000000000000000000" pitchFamily="2" charset="2"/>
              </a:rPr>
              <a:t>0.4g×100</a:t>
            </a:r>
            <a:r>
              <a:rPr lang="ja-JP" altLang="en-US" sz="2800" dirty="0">
                <a:sym typeface="Wingdings" panose="05000000000000000000" pitchFamily="2" charset="2"/>
              </a:rPr>
              <a:t>包 　</a:t>
            </a:r>
            <a:r>
              <a:rPr lang="en-US" altLang="ja-JP" sz="2800" dirty="0">
                <a:sym typeface="Wingdings" panose="05000000000000000000" pitchFamily="2" charset="2"/>
              </a:rPr>
              <a:t>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901148"/>
            <a:ext cx="12192000" cy="5956857"/>
          </a:xfrm>
        </p:spPr>
        <p:txBody>
          <a:bodyPr>
            <a:noAutofit/>
          </a:bodyPr>
          <a:lstStyle/>
          <a:p>
            <a:pPr marL="0" indent="0">
              <a:buNone/>
            </a:pPr>
            <a:r>
              <a:rPr lang="ja-JP" altLang="en-US" sz="2400" dirty="0"/>
              <a:t>対象ロット　　　　数量及　　　　　　出荷時期</a:t>
            </a:r>
            <a:endParaRPr lang="en-US" altLang="ja-JP" sz="2400" dirty="0"/>
          </a:p>
          <a:p>
            <a:pPr marL="0" indent="0">
              <a:buNone/>
            </a:pPr>
            <a:r>
              <a:rPr kumimoji="0" lang="ja-JP" altLang="en-US" sz="2400" dirty="0">
                <a:solidFill>
                  <a:srgbClr val="000000"/>
                </a:solidFill>
                <a:latin typeface="Arial Unicode MS"/>
              </a:rPr>
              <a:t>約</a:t>
            </a:r>
            <a:r>
              <a:rPr kumimoji="0" lang="en-US" altLang="ja-JP" sz="2400" dirty="0">
                <a:solidFill>
                  <a:srgbClr val="000000"/>
                </a:solidFill>
                <a:latin typeface="Arial Unicode MS"/>
              </a:rPr>
              <a:t>70</a:t>
            </a:r>
            <a:r>
              <a:rPr kumimoji="0" lang="ja-JP" altLang="en-US" sz="2400" dirty="0">
                <a:solidFill>
                  <a:srgbClr val="000000"/>
                </a:solidFill>
                <a:latin typeface="Arial Unicode MS"/>
              </a:rPr>
              <a:t>ロット　　　　 約</a:t>
            </a:r>
            <a:r>
              <a:rPr kumimoji="0" lang="en-US" altLang="ja-JP" sz="2400" dirty="0">
                <a:solidFill>
                  <a:srgbClr val="000000"/>
                </a:solidFill>
                <a:latin typeface="Arial Unicode MS"/>
              </a:rPr>
              <a:t>14,000</a:t>
            </a:r>
            <a:r>
              <a:rPr kumimoji="0" lang="ja-JP" altLang="en-US" sz="2400" dirty="0">
                <a:solidFill>
                  <a:srgbClr val="000000"/>
                </a:solidFill>
                <a:latin typeface="Arial Unicode MS"/>
              </a:rPr>
              <a:t>　　　 </a:t>
            </a:r>
            <a:r>
              <a:rPr kumimoji="0" lang="en-US" altLang="ja-JP" sz="2400" dirty="0">
                <a:solidFill>
                  <a:srgbClr val="000000"/>
                </a:solidFill>
                <a:latin typeface="Arial Unicode MS"/>
              </a:rPr>
              <a:t>2021</a:t>
            </a:r>
            <a:r>
              <a:rPr kumimoji="0" lang="ja-JP" altLang="en-US" sz="2400" dirty="0">
                <a:solidFill>
                  <a:srgbClr val="000000"/>
                </a:solidFill>
                <a:latin typeface="Arial Unicode MS"/>
              </a:rPr>
              <a:t>年</a:t>
            </a:r>
            <a:r>
              <a:rPr kumimoji="0" lang="en-US" altLang="ja-JP" sz="2400" dirty="0">
                <a:solidFill>
                  <a:srgbClr val="000000"/>
                </a:solidFill>
                <a:latin typeface="Arial Unicode MS"/>
              </a:rPr>
              <a:t>12</a:t>
            </a:r>
            <a:r>
              <a:rPr kumimoji="0" lang="ja-JP" altLang="en-US" sz="2400" dirty="0">
                <a:solidFill>
                  <a:srgbClr val="000000"/>
                </a:solidFill>
                <a:latin typeface="Arial Unicode MS"/>
              </a:rPr>
              <a:t>月１日～</a:t>
            </a:r>
            <a:r>
              <a:rPr kumimoji="0" lang="en-US" altLang="ja-JP" sz="2400" dirty="0">
                <a:solidFill>
                  <a:srgbClr val="000000"/>
                </a:solidFill>
                <a:latin typeface="Arial Unicode MS"/>
              </a:rPr>
              <a:t>2024</a:t>
            </a:r>
            <a:r>
              <a:rPr kumimoji="0" lang="ja-JP" altLang="en-US" sz="2400" dirty="0">
                <a:solidFill>
                  <a:srgbClr val="000000"/>
                </a:solidFill>
                <a:latin typeface="Arial Unicode MS"/>
              </a:rPr>
              <a:t>年</a:t>
            </a:r>
            <a:r>
              <a:rPr kumimoji="0" lang="en-US" altLang="ja-JP" sz="2400" dirty="0">
                <a:solidFill>
                  <a:srgbClr val="000000"/>
                </a:solidFill>
                <a:latin typeface="Arial Unicode MS"/>
              </a:rPr>
              <a:t>4</a:t>
            </a:r>
            <a:r>
              <a:rPr kumimoji="0" lang="ja-JP" altLang="en-US" sz="2400" dirty="0">
                <a:solidFill>
                  <a:srgbClr val="000000"/>
                </a:solidFill>
                <a:latin typeface="Arial Unicode MS"/>
              </a:rPr>
              <a:t>月</a:t>
            </a:r>
            <a:r>
              <a:rPr kumimoji="0" lang="en-US" altLang="ja-JP" sz="2400" dirty="0">
                <a:solidFill>
                  <a:srgbClr val="000000"/>
                </a:solidFill>
                <a:latin typeface="Arial Unicode MS"/>
              </a:rPr>
              <a:t>10</a:t>
            </a:r>
            <a:r>
              <a:rPr kumimoji="0" lang="ja-JP" altLang="en-US" sz="2400" dirty="0">
                <a:solidFill>
                  <a:srgbClr val="000000"/>
                </a:solidFill>
                <a:latin typeface="Arial Unicode MS"/>
              </a:rPr>
              <a:t>日</a:t>
            </a:r>
            <a:endParaRPr kumimoji="0" lang="en-US" altLang="ja-JP" sz="2400" dirty="0">
              <a:solidFill>
                <a:srgbClr val="000000"/>
              </a:solidFill>
              <a:latin typeface="Arial Unicode MS"/>
            </a:endParaRPr>
          </a:p>
          <a:p>
            <a:pPr marL="0" indent="0">
              <a:buNone/>
            </a:pPr>
            <a:r>
              <a:rPr lang="ja-JP" altLang="en-US" sz="2400" dirty="0"/>
              <a:t>回収理由　２０２４年４月１２日</a:t>
            </a:r>
            <a:endParaRPr lang="en-US" altLang="ja-JP" sz="2400" dirty="0"/>
          </a:p>
          <a:p>
            <a:pPr marL="0" indent="0">
              <a:buNone/>
            </a:pPr>
            <a:r>
              <a:rPr kumimoji="0" lang="ja-JP" altLang="en-US" sz="2400" b="0" i="0" u="none" strike="noStrike" cap="none" normalizeH="0" baseline="0" dirty="0">
                <a:ln>
                  <a:noFill/>
                </a:ln>
                <a:effectLst/>
                <a:latin typeface="+mj-ea"/>
                <a:ea typeface="+mj-ea"/>
              </a:rPr>
              <a:t>　回収対象製品において類縁物質の量が承認規格に適合していない結果が得られましたが、検出された類縁物質は生体内で分解され原薬に戻るため、有効性への影響はなく重篤な健康被害が発生する恐れはないと考えております。なお、現在までに本件に関する健康被害の報告は受けておりません。</a:t>
            </a:r>
            <a:endParaRPr kumimoji="0" lang="en-US" altLang="ja-JP" sz="2400" b="0" i="0" u="none" strike="noStrike" cap="none" normalizeH="0" baseline="0" dirty="0">
              <a:ln>
                <a:noFill/>
              </a:ln>
              <a:effectLst/>
              <a:latin typeface="+mj-ea"/>
              <a:ea typeface="+mj-ea"/>
            </a:endParaRPr>
          </a:p>
          <a:p>
            <a:pPr marL="0" indent="0">
              <a:buNone/>
            </a:pPr>
            <a:r>
              <a:rPr lang="ja-JP" altLang="en-US" dirty="0">
                <a:solidFill>
                  <a:srgbClr val="C00000"/>
                </a:solidFill>
              </a:rPr>
              <a:t>⇒</a:t>
            </a:r>
            <a:endParaRPr lang="en-US" altLang="ja-JP" dirty="0">
              <a:solidFill>
                <a:srgbClr val="C00000"/>
              </a:solidFill>
            </a:endParaRPr>
          </a:p>
          <a:p>
            <a:pPr marL="0" indent="0">
              <a:buNone/>
            </a:pPr>
            <a:r>
              <a:rPr lang="ja-JP" altLang="en-US">
                <a:solidFill>
                  <a:srgbClr val="C00000"/>
                </a:solidFill>
              </a:rPr>
              <a:t>毎年安定モニタリングしているのに、なぜもっと早く気づかなかったのでしょうか？</a:t>
            </a:r>
            <a:endParaRPr lang="en-US" altLang="ja-JP" dirty="0">
              <a:solidFill>
                <a:srgbClr val="C00000"/>
              </a:solidFill>
            </a:endParaRPr>
          </a:p>
        </p:txBody>
      </p:sp>
      <p:sp>
        <p:nvSpPr>
          <p:cNvPr id="6" name="Rectangle 3">
            <a:extLst>
              <a:ext uri="{FF2B5EF4-FFF2-40B4-BE49-F238E27FC236}">
                <a16:creationId xmlns:a16="http://schemas.microsoft.com/office/drawing/2014/main" id="{1E5BB63B-7742-D026-8A6B-C6081C985EEA}"/>
              </a:ext>
            </a:extLst>
          </p:cNvPr>
          <p:cNvSpPr>
            <a:spLocks noChangeArrowheads="1"/>
          </p:cNvSpPr>
          <p:nvPr/>
        </p:nvSpPr>
        <p:spPr bwMode="auto">
          <a:xfrm>
            <a:off x="0" y="-32316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br>
              <a:rPr kumimoji="0" lang="ja-JP" altLang="ja-JP" sz="1800" b="0" i="0" u="none" strike="noStrike" cap="none" normalizeH="0" baseline="0" dirty="0">
                <a:ln>
                  <a:noFill/>
                </a:ln>
                <a:solidFill>
                  <a:schemeClr val="tx1"/>
                </a:solidFill>
                <a:effectLst/>
              </a:rPr>
            </a:b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3557</TotalTime>
  <Words>128</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Arial Unicode MS</vt:lpstr>
      <vt:lpstr>Arial</vt:lpstr>
      <vt:lpstr>Calibri</vt:lpstr>
      <vt:lpstr>Calibri Light</vt:lpstr>
      <vt:lpstr>Wingdings</vt:lpstr>
      <vt:lpstr>Office テーマ</vt:lpstr>
      <vt:lpstr>販売名： ジルテックドライシロップ1.25％　0.4g×100包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312</cp:revision>
  <dcterms:created xsi:type="dcterms:W3CDTF">2015-03-05T03:29:01Z</dcterms:created>
  <dcterms:modified xsi:type="dcterms:W3CDTF">2024-04-25T16:31:31Z</dcterms:modified>
</cp:coreProperties>
</file>