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56" d="100"/>
          <a:sy n="56" d="100"/>
        </p:scale>
        <p:origin x="86" y="86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2024/5/28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
            <a:ext cx="12192000" cy="769255"/>
          </a:xfrm>
        </p:spPr>
        <p:txBody>
          <a:bodyPr>
            <a:noAutofit/>
          </a:bodyPr>
          <a:lstStyle/>
          <a:p>
            <a:r>
              <a:rPr lang="ja-JP" altLang="en-US" sz="3200" dirty="0">
                <a:sym typeface="Wingdings" panose="05000000000000000000" pitchFamily="2" charset="2"/>
              </a:rPr>
              <a:t>販売名：セフジニル錠１００ｍｇ「サワイ」 　</a:t>
            </a:r>
            <a:r>
              <a:rPr lang="en-US" altLang="ja-JP" sz="3200" dirty="0">
                <a:sym typeface="Wingdings" panose="05000000000000000000" pitchFamily="2" charset="2"/>
              </a:rPr>
              <a:t> </a:t>
            </a:r>
            <a:r>
              <a:rPr lang="ja-JP" altLang="en-US" sz="3200" dirty="0">
                <a:solidFill>
                  <a:srgbClr val="C00000"/>
                </a:solidFill>
                <a:sym typeface="Wingdings" panose="05000000000000000000" pitchFamily="2" charset="2"/>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769257"/>
            <a:ext cx="12192000" cy="6088749"/>
          </a:xfrm>
        </p:spPr>
        <p:txBody>
          <a:bodyPr>
            <a:noAutofit/>
          </a:bodyPr>
          <a:lstStyle/>
          <a:p>
            <a:pPr marL="0" indent="0">
              <a:buNone/>
            </a:pPr>
            <a:r>
              <a:rPr lang="ja-JP" altLang="en-US" dirty="0"/>
              <a:t>対象ロット　　　　数量及　　　　　　出荷時期</a:t>
            </a:r>
            <a:endParaRPr lang="en-US" altLang="ja-JP" dirty="0"/>
          </a:p>
          <a:p>
            <a:pPr marL="0" indent="0">
              <a:buNone/>
            </a:pPr>
            <a:r>
              <a:rPr kumimoji="0" lang="ja-JP" altLang="en-US" sz="2400" dirty="0">
                <a:solidFill>
                  <a:srgbClr val="000000"/>
                </a:solidFill>
                <a:latin typeface="Arial Unicode MS"/>
              </a:rPr>
              <a:t>２　　　　　　　　６</a:t>
            </a:r>
            <a:r>
              <a:rPr kumimoji="0" lang="en-US" altLang="ja-JP" sz="2400" dirty="0">
                <a:solidFill>
                  <a:srgbClr val="000000"/>
                </a:solidFill>
                <a:latin typeface="Arial Unicode MS"/>
              </a:rPr>
              <a:t>,</a:t>
            </a:r>
            <a:r>
              <a:rPr kumimoji="0" lang="ja-JP" altLang="en-US" sz="2400" dirty="0">
                <a:solidFill>
                  <a:srgbClr val="000000"/>
                </a:solidFill>
                <a:latin typeface="Arial Unicode MS"/>
              </a:rPr>
              <a:t>１３８箱　　</a:t>
            </a:r>
            <a:r>
              <a:rPr kumimoji="0" lang="en-US" altLang="ja-JP" sz="2400" dirty="0">
                <a:solidFill>
                  <a:srgbClr val="000000"/>
                </a:solidFill>
                <a:latin typeface="Arial Unicode MS"/>
              </a:rPr>
              <a:t>2024</a:t>
            </a:r>
            <a:r>
              <a:rPr kumimoji="0" lang="ja-JP" altLang="en-US" sz="2400" dirty="0">
                <a:solidFill>
                  <a:srgbClr val="000000"/>
                </a:solidFill>
                <a:latin typeface="Arial Unicode MS"/>
              </a:rPr>
              <a:t>年</a:t>
            </a:r>
            <a:r>
              <a:rPr kumimoji="0" lang="en-US" altLang="ja-JP" sz="2400" dirty="0">
                <a:solidFill>
                  <a:srgbClr val="000000"/>
                </a:solidFill>
                <a:latin typeface="Arial Unicode MS"/>
              </a:rPr>
              <a:t>4</a:t>
            </a:r>
            <a:r>
              <a:rPr kumimoji="0" lang="ja-JP" altLang="en-US" sz="2400" dirty="0">
                <a:solidFill>
                  <a:srgbClr val="000000"/>
                </a:solidFill>
                <a:latin typeface="Arial Unicode MS"/>
              </a:rPr>
              <a:t>月</a:t>
            </a:r>
            <a:r>
              <a:rPr kumimoji="0" lang="en-US" altLang="ja-JP" sz="2400" dirty="0">
                <a:solidFill>
                  <a:srgbClr val="000000"/>
                </a:solidFill>
                <a:latin typeface="Arial Unicode MS"/>
              </a:rPr>
              <a:t>1</a:t>
            </a:r>
            <a:r>
              <a:rPr kumimoji="0" lang="ja-JP" altLang="en-US" sz="2400" dirty="0">
                <a:solidFill>
                  <a:srgbClr val="000000"/>
                </a:solidFill>
                <a:latin typeface="Arial Unicode MS"/>
              </a:rPr>
              <a:t>日～</a:t>
            </a:r>
            <a:r>
              <a:rPr kumimoji="0" lang="en-US" altLang="ja-JP" sz="2400" dirty="0">
                <a:solidFill>
                  <a:srgbClr val="000000"/>
                </a:solidFill>
                <a:latin typeface="Arial Unicode MS"/>
              </a:rPr>
              <a:t>2024</a:t>
            </a:r>
            <a:r>
              <a:rPr kumimoji="0" lang="ja-JP" altLang="en-US" sz="2400" dirty="0">
                <a:solidFill>
                  <a:srgbClr val="000000"/>
                </a:solidFill>
                <a:latin typeface="Arial Unicode MS"/>
              </a:rPr>
              <a:t>年</a:t>
            </a:r>
            <a:r>
              <a:rPr kumimoji="0" lang="en-US" altLang="ja-JP" sz="2400" dirty="0">
                <a:solidFill>
                  <a:srgbClr val="000000"/>
                </a:solidFill>
                <a:latin typeface="Arial Unicode MS"/>
              </a:rPr>
              <a:t>5</a:t>
            </a:r>
            <a:r>
              <a:rPr kumimoji="0" lang="ja-JP" altLang="en-US" sz="2400" dirty="0">
                <a:solidFill>
                  <a:srgbClr val="000000"/>
                </a:solidFill>
                <a:latin typeface="Arial Unicode MS"/>
              </a:rPr>
              <a:t>月</a:t>
            </a:r>
            <a:r>
              <a:rPr kumimoji="0" lang="en-US" altLang="ja-JP" sz="2400" dirty="0">
                <a:solidFill>
                  <a:srgbClr val="000000"/>
                </a:solidFill>
                <a:latin typeface="Arial Unicode MS"/>
              </a:rPr>
              <a:t>7</a:t>
            </a:r>
            <a:r>
              <a:rPr kumimoji="0" lang="ja-JP" altLang="en-US" sz="2400" dirty="0">
                <a:solidFill>
                  <a:srgbClr val="000000"/>
                </a:solidFill>
                <a:latin typeface="Arial Unicode MS"/>
              </a:rPr>
              <a:t>　</a:t>
            </a:r>
            <a:endParaRPr kumimoji="0" lang="en-US" altLang="ja-JP" sz="2400" b="0" i="0" u="none" strike="noStrike" cap="none" normalizeH="0" baseline="0" dirty="0">
              <a:ln>
                <a:noFill/>
              </a:ln>
              <a:solidFill>
                <a:srgbClr val="000000"/>
              </a:solidFill>
              <a:effectLst/>
              <a:latin typeface="Arial Unicode MS"/>
            </a:endParaRPr>
          </a:p>
          <a:p>
            <a:pPr marL="0" indent="0">
              <a:buNone/>
            </a:pPr>
            <a:r>
              <a:rPr lang="ja-JP" altLang="en-US" dirty="0"/>
              <a:t>回収理由　２０２４年</a:t>
            </a:r>
            <a:r>
              <a:rPr lang="en-US" altLang="ja-JP" dirty="0"/>
              <a:t>5</a:t>
            </a:r>
            <a:r>
              <a:rPr lang="ja-JP" altLang="en-US" dirty="0"/>
              <a:t>月</a:t>
            </a:r>
            <a:r>
              <a:rPr lang="en-US" altLang="ja-JP" dirty="0"/>
              <a:t>23</a:t>
            </a:r>
            <a:r>
              <a:rPr lang="ja-JP" altLang="en-US" dirty="0"/>
              <a:t>日</a:t>
            </a:r>
            <a:endParaRPr lang="en-US" altLang="ja-JP" dirty="0"/>
          </a:p>
          <a:p>
            <a:pPr marL="0" indent="0">
              <a:buNone/>
            </a:pPr>
            <a:r>
              <a:rPr kumimoji="0" lang="ja-JP" altLang="en-US" b="0" i="0" u="none" strike="noStrike" cap="none" normalizeH="0" baseline="0" dirty="0">
                <a:ln>
                  <a:noFill/>
                </a:ln>
                <a:effectLst/>
                <a:latin typeface="+mj-ea"/>
                <a:ea typeface="+mj-ea"/>
              </a:rPr>
              <a:t>　この度、弊社製品の経口用セフェム系抗生物質製剤</a:t>
            </a:r>
            <a:r>
              <a:rPr kumimoji="0" lang="en-US" altLang="ja-JP" b="0" i="0" u="none" strike="noStrike" cap="none" normalizeH="0" baseline="0" dirty="0">
                <a:ln>
                  <a:noFill/>
                </a:ln>
                <a:effectLst/>
                <a:latin typeface="+mj-ea"/>
                <a:ea typeface="+mj-ea"/>
              </a:rPr>
              <a:t>『</a:t>
            </a:r>
            <a:r>
              <a:rPr kumimoji="0" lang="ja-JP" altLang="en-US" b="0" i="0" u="none" strike="noStrike" cap="none" normalizeH="0" baseline="0" dirty="0">
                <a:ln>
                  <a:noFill/>
                </a:ln>
                <a:effectLst/>
                <a:latin typeface="+mj-ea"/>
                <a:ea typeface="+mj-ea"/>
              </a:rPr>
              <a:t>セフジニル錠</a:t>
            </a:r>
            <a:r>
              <a:rPr kumimoji="0" lang="en-US" altLang="ja-JP" b="0" i="0" u="none" strike="noStrike" cap="none" normalizeH="0" baseline="0" dirty="0">
                <a:ln>
                  <a:noFill/>
                </a:ln>
                <a:effectLst/>
                <a:latin typeface="+mj-ea"/>
                <a:ea typeface="+mj-ea"/>
              </a:rPr>
              <a:t>100mg</a:t>
            </a:r>
            <a:r>
              <a:rPr kumimoji="0" lang="ja-JP" altLang="en-US" b="0" i="0" u="none" strike="noStrike" cap="none" normalizeH="0" baseline="0" dirty="0">
                <a:ln>
                  <a:noFill/>
                </a:ln>
                <a:effectLst/>
                <a:latin typeface="+mj-ea"/>
                <a:ea typeface="+mj-ea"/>
              </a:rPr>
              <a:t>「サワイ」</a:t>
            </a:r>
            <a:r>
              <a:rPr kumimoji="0" lang="en-US" altLang="ja-JP" b="0" i="0" u="none" strike="noStrike" cap="none" normalizeH="0" baseline="0" dirty="0">
                <a:ln>
                  <a:noFill/>
                </a:ln>
                <a:effectLst/>
                <a:latin typeface="+mj-ea"/>
                <a:ea typeface="+mj-ea"/>
              </a:rPr>
              <a:t>』</a:t>
            </a:r>
            <a:r>
              <a:rPr kumimoji="0" lang="ja-JP" altLang="en-US" b="0" i="0" u="none" strike="noStrike" cap="none" normalizeH="0" baseline="0" dirty="0">
                <a:ln>
                  <a:noFill/>
                </a:ln>
                <a:effectLst/>
                <a:latin typeface="+mj-ea"/>
                <a:ea typeface="+mj-ea"/>
              </a:rPr>
              <a:t>の一部ロットにおいて、製造委託先の他社製造所で承認書記載の乾燥工程に加えて記載のない打錠用粉末の乾燥等を行ったことがわかりました。</a:t>
            </a:r>
          </a:p>
          <a:p>
            <a:pPr marL="0" indent="0">
              <a:buNone/>
            </a:pPr>
            <a:r>
              <a:rPr kumimoji="0" lang="ja-JP" altLang="en-US" b="0" i="0" u="none" strike="noStrike" cap="none" normalizeH="0" baseline="0" dirty="0">
                <a:ln>
                  <a:noFill/>
                </a:ln>
                <a:effectLst/>
                <a:latin typeface="+mj-ea"/>
                <a:ea typeface="+mj-ea"/>
              </a:rPr>
              <a:t>そのため、当該ロットを自主回収することといたしました。</a:t>
            </a:r>
          </a:p>
          <a:p>
            <a:pPr marL="0" indent="0">
              <a:buNone/>
            </a:pPr>
            <a:r>
              <a:rPr lang="ja-JP" altLang="en-US" dirty="0">
                <a:solidFill>
                  <a:srgbClr val="C00000"/>
                </a:solidFill>
              </a:rPr>
              <a:t>⇒</a:t>
            </a:r>
            <a:endParaRPr lang="en-US" altLang="ja-JP" dirty="0">
              <a:solidFill>
                <a:srgbClr val="C00000"/>
              </a:solidFill>
            </a:endParaRPr>
          </a:p>
          <a:p>
            <a:pPr marL="0" indent="0">
              <a:buNone/>
            </a:pPr>
            <a:r>
              <a:rPr lang="ja-JP" altLang="en-US" dirty="0">
                <a:solidFill>
                  <a:srgbClr val="C00000"/>
                </a:solidFill>
              </a:rPr>
              <a:t>委託先は長生堂製薬です。過去に業務停止と改善命令、回収をして改善されたはずですが？</a:t>
            </a:r>
            <a:endParaRPr lang="en-US" altLang="ja-JP" dirty="0">
              <a:solidFill>
                <a:srgbClr val="C00000"/>
              </a:solidFill>
            </a:endParaRPr>
          </a:p>
          <a:p>
            <a:pPr marL="0" indent="0">
              <a:buNone/>
            </a:pPr>
            <a:r>
              <a:rPr lang="ja-JP" altLang="en-US" dirty="0">
                <a:solidFill>
                  <a:srgbClr val="C00000"/>
                </a:solidFill>
              </a:rPr>
              <a:t>逸脱を出していたのでしょうか？</a:t>
            </a:r>
            <a:endParaRPr lang="en-US" altLang="ja-JP" dirty="0">
              <a:solidFill>
                <a:srgbClr val="C00000"/>
              </a:solidFill>
              <a:latin typeface="+mn-ea"/>
            </a:endParaRPr>
          </a:p>
        </p:txBody>
      </p:sp>
      <p:sp>
        <p:nvSpPr>
          <p:cNvPr id="6" name="Rectangle 3">
            <a:extLst>
              <a:ext uri="{FF2B5EF4-FFF2-40B4-BE49-F238E27FC236}">
                <a16:creationId xmlns:a16="http://schemas.microsoft.com/office/drawing/2014/main" id="{1E5BB63B-7742-D026-8A6B-C6081C985EEA}"/>
              </a:ext>
            </a:extLst>
          </p:cNvPr>
          <p:cNvSpPr>
            <a:spLocks noChangeArrowheads="1"/>
          </p:cNvSpPr>
          <p:nvPr/>
        </p:nvSpPr>
        <p:spPr bwMode="auto">
          <a:xfrm>
            <a:off x="0" y="-32316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br>
              <a:rPr kumimoji="0" lang="ja-JP" altLang="ja-JP" sz="1800" b="0" i="0" u="none" strike="noStrike" cap="none" normalizeH="0" baseline="0" dirty="0">
                <a:ln>
                  <a:noFill/>
                </a:ln>
                <a:solidFill>
                  <a:schemeClr val="tx1"/>
                </a:solidFill>
                <a:effectLst/>
              </a:rPr>
            </a:b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3530</TotalTime>
  <Words>138</Words>
  <Application>Microsoft Office PowerPoint</Application>
  <PresentationFormat>ワイド画面</PresentationFormat>
  <Paragraphs>10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Arial Unicode MS</vt:lpstr>
      <vt:lpstr>Arial</vt:lpstr>
      <vt:lpstr>Calibri</vt:lpstr>
      <vt:lpstr>Calibri Light</vt:lpstr>
      <vt:lpstr>Wingdings</vt:lpstr>
      <vt:lpstr>Office テーマ</vt:lpstr>
      <vt:lpstr>販売名：セフジニル錠１００ｍｇ「サワイ」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307</cp:revision>
  <dcterms:created xsi:type="dcterms:W3CDTF">2015-03-05T03:29:01Z</dcterms:created>
  <dcterms:modified xsi:type="dcterms:W3CDTF">2024-05-28T01:01:37Z</dcterms:modified>
</cp:coreProperties>
</file>