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9" d="100"/>
          <a:sy n="59" d="100"/>
        </p:scale>
        <p:origin x="96"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2024/4/9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2024/4/9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2024/4/9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2024/4/9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781876"/>
          </a:xfrm>
        </p:spPr>
        <p:txBody>
          <a:bodyPr>
            <a:noAutofit/>
          </a:bodyPr>
          <a:lstStyle/>
          <a:p>
            <a:r>
              <a:rPr lang="ja-JP" altLang="en-US" sz="2800" dirty="0">
                <a:sym typeface="Wingdings" panose="05000000000000000000" pitchFamily="2" charset="2"/>
              </a:rPr>
              <a:t>販売名：ＡＫ</a:t>
            </a:r>
            <a:r>
              <a:rPr lang="en-US" altLang="ja-JP" sz="2800" dirty="0">
                <a:sym typeface="Wingdings" panose="05000000000000000000" pitchFamily="2" charset="2"/>
              </a:rPr>
              <a:t>-</a:t>
            </a:r>
            <a:r>
              <a:rPr lang="ja-JP" altLang="en-US" sz="2800" dirty="0">
                <a:sym typeface="Wingdings" panose="05000000000000000000" pitchFamily="2" charset="2"/>
              </a:rPr>
              <a:t>ソリタ透析剤・ＦＰ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01148"/>
            <a:ext cx="12192000" cy="5956857"/>
          </a:xfrm>
        </p:spPr>
        <p:txBody>
          <a:bodyPr>
            <a:noAutofit/>
          </a:bodyPr>
          <a:lstStyle/>
          <a:p>
            <a:pPr marL="0" indent="0">
              <a:buNone/>
            </a:pPr>
            <a:r>
              <a:rPr lang="ja-JP" altLang="en-US" sz="2400" dirty="0"/>
              <a:t>対象ロット　　　　数量及　　　　　　出荷時期</a:t>
            </a:r>
            <a:endParaRPr lang="en-US" altLang="ja-JP" sz="2400" dirty="0"/>
          </a:p>
          <a:p>
            <a:pPr marL="0" indent="0">
              <a:buNone/>
            </a:pPr>
            <a:r>
              <a:rPr kumimoji="0" lang="en-US" altLang="ja-JP" sz="2400" dirty="0">
                <a:solidFill>
                  <a:srgbClr val="000000"/>
                </a:solidFill>
                <a:latin typeface="Arial Unicode MS"/>
              </a:rPr>
              <a:t>3D512</a:t>
            </a:r>
            <a:r>
              <a:rPr kumimoji="0" lang="ja-JP" altLang="en-US" sz="2400" dirty="0">
                <a:solidFill>
                  <a:srgbClr val="000000"/>
                </a:solidFill>
                <a:latin typeface="Arial Unicode MS"/>
              </a:rPr>
              <a:t>　　　　　　</a:t>
            </a:r>
            <a:r>
              <a:rPr kumimoji="0" lang="en-US" altLang="ja-JP" sz="2400" dirty="0">
                <a:solidFill>
                  <a:srgbClr val="000000"/>
                </a:solidFill>
                <a:latin typeface="Arial Unicode MS"/>
              </a:rPr>
              <a:t>3199 </a:t>
            </a:r>
            <a:r>
              <a:rPr kumimoji="0" lang="ja-JP" altLang="en-US" sz="2400" dirty="0">
                <a:solidFill>
                  <a:srgbClr val="000000"/>
                </a:solidFill>
                <a:latin typeface="Arial Unicode MS"/>
              </a:rPr>
              <a:t>ケース　　　　</a:t>
            </a:r>
            <a:r>
              <a:rPr kumimoji="0" lang="en-US" altLang="ja-JP" sz="2400" dirty="0">
                <a:solidFill>
                  <a:srgbClr val="000000"/>
                </a:solidFill>
                <a:latin typeface="Arial Unicode MS"/>
              </a:rPr>
              <a:t>2023</a:t>
            </a:r>
            <a:r>
              <a:rPr kumimoji="0" lang="ja-JP" altLang="en-US" sz="2400" dirty="0">
                <a:solidFill>
                  <a:srgbClr val="000000"/>
                </a:solidFill>
                <a:latin typeface="Arial Unicode MS"/>
              </a:rPr>
              <a:t>年</a:t>
            </a:r>
            <a:r>
              <a:rPr kumimoji="0" lang="en-US" altLang="ja-JP" sz="2400" dirty="0">
                <a:solidFill>
                  <a:srgbClr val="000000"/>
                </a:solidFill>
                <a:latin typeface="Arial Unicode MS"/>
              </a:rPr>
              <a:t>7</a:t>
            </a:r>
            <a:r>
              <a:rPr kumimoji="0" lang="ja-JP" altLang="en-US" sz="2400" dirty="0">
                <a:solidFill>
                  <a:srgbClr val="000000"/>
                </a:solidFill>
                <a:latin typeface="Arial Unicode MS"/>
              </a:rPr>
              <a:t>月</a:t>
            </a:r>
            <a:r>
              <a:rPr kumimoji="0" lang="en-US" altLang="ja-JP" sz="2400" dirty="0">
                <a:solidFill>
                  <a:srgbClr val="000000"/>
                </a:solidFill>
                <a:latin typeface="Arial Unicode MS"/>
              </a:rPr>
              <a:t>11</a:t>
            </a:r>
            <a:r>
              <a:rPr kumimoji="0" lang="ja-JP" altLang="en-US" sz="2400" dirty="0">
                <a:solidFill>
                  <a:srgbClr val="000000"/>
                </a:solidFill>
                <a:latin typeface="Arial Unicode MS"/>
              </a:rPr>
              <a:t>日～</a:t>
            </a:r>
            <a:r>
              <a:rPr kumimoji="0" lang="en-US" altLang="ja-JP" sz="2400" dirty="0">
                <a:solidFill>
                  <a:srgbClr val="000000"/>
                </a:solidFill>
                <a:latin typeface="Arial Unicode MS"/>
              </a:rPr>
              <a:t>2024</a:t>
            </a:r>
            <a:r>
              <a:rPr kumimoji="0" lang="ja-JP" altLang="en-US" sz="2400" dirty="0">
                <a:solidFill>
                  <a:srgbClr val="000000"/>
                </a:solidFill>
                <a:latin typeface="Arial Unicode MS"/>
              </a:rPr>
              <a:t>年</a:t>
            </a:r>
            <a:r>
              <a:rPr kumimoji="0" lang="en-US" altLang="ja-JP" sz="2400" dirty="0">
                <a:solidFill>
                  <a:srgbClr val="000000"/>
                </a:solidFill>
                <a:latin typeface="Arial Unicode MS"/>
              </a:rPr>
              <a:t>3</a:t>
            </a:r>
            <a:r>
              <a:rPr kumimoji="0" lang="ja-JP" altLang="en-US" sz="2400" dirty="0">
                <a:solidFill>
                  <a:srgbClr val="000000"/>
                </a:solidFill>
                <a:latin typeface="Arial Unicode MS"/>
              </a:rPr>
              <a:t>月</a:t>
            </a:r>
            <a:r>
              <a:rPr kumimoji="0" lang="en-US" altLang="ja-JP" sz="2400" dirty="0">
                <a:solidFill>
                  <a:srgbClr val="000000"/>
                </a:solidFill>
                <a:latin typeface="Arial Unicode MS"/>
              </a:rPr>
              <a:t>26</a:t>
            </a:r>
            <a:r>
              <a:rPr kumimoji="0" lang="ja-JP" altLang="en-US" sz="2400" dirty="0">
                <a:solidFill>
                  <a:srgbClr val="000000"/>
                </a:solidFill>
                <a:latin typeface="Arial Unicode MS"/>
              </a:rPr>
              <a:t>日　</a:t>
            </a:r>
            <a:endParaRPr kumimoji="0" lang="en-US" altLang="ja-JP" sz="2400" b="0" i="0" u="none" strike="noStrike" cap="none" normalizeH="0" baseline="0" dirty="0">
              <a:ln>
                <a:noFill/>
              </a:ln>
              <a:solidFill>
                <a:srgbClr val="000000"/>
              </a:solidFill>
              <a:effectLst/>
              <a:latin typeface="Arial Unicode MS"/>
            </a:endParaRPr>
          </a:p>
          <a:p>
            <a:pPr marL="0" indent="0">
              <a:buNone/>
            </a:pPr>
            <a:r>
              <a:rPr lang="ja-JP" altLang="en-US" sz="2400" dirty="0"/>
              <a:t>回収理由　２０２４年４月８日</a:t>
            </a:r>
            <a:endParaRPr lang="en-US" altLang="ja-JP" sz="2400" dirty="0"/>
          </a:p>
          <a:p>
            <a:pPr marL="0" indent="0">
              <a:buNone/>
            </a:pPr>
            <a:r>
              <a:rPr kumimoji="0" lang="ja-JP" altLang="en-US" sz="2400" b="0" i="0" u="none" strike="noStrike" cap="none" normalizeH="0" baseline="0" dirty="0">
                <a:ln>
                  <a:noFill/>
                </a:ln>
                <a:effectLst/>
                <a:latin typeface="+mj-ea"/>
                <a:ea typeface="+mj-ea"/>
              </a:rPr>
              <a:t>　ＡＫ</a:t>
            </a:r>
            <a:r>
              <a:rPr kumimoji="0" lang="en-US" altLang="ja-JP" sz="2400" b="0" i="0" u="none" strike="noStrike" cap="none" normalizeH="0" baseline="0" dirty="0">
                <a:ln>
                  <a:noFill/>
                </a:ln>
                <a:effectLst/>
                <a:latin typeface="+mj-ea"/>
                <a:ea typeface="+mj-ea"/>
              </a:rPr>
              <a:t>-</a:t>
            </a:r>
            <a:r>
              <a:rPr kumimoji="0" lang="ja-JP" altLang="en-US" sz="2400" b="0" i="0" u="none" strike="noStrike" cap="none" normalizeH="0" baseline="0" dirty="0">
                <a:ln>
                  <a:noFill/>
                </a:ln>
                <a:effectLst/>
                <a:latin typeface="+mj-ea"/>
                <a:ea typeface="+mj-ea"/>
              </a:rPr>
              <a:t>ソリタ透析剤・ＦＰ（製造番号：３Ｄ５１２）において、前日（２０２３年４月１９日）に製造を行ったカーボスター透析剤・ＬのｐＨ調節剤（クエン酸）がごく微量に検出されたため回収することといたしました。</a:t>
            </a:r>
            <a:endParaRPr kumimoji="0" lang="en-US" altLang="ja-JP" sz="2400" b="0" i="0" u="none" strike="noStrike" cap="none" normalizeH="0" baseline="0" dirty="0">
              <a:ln>
                <a:noFill/>
              </a:ln>
              <a:effectLst/>
              <a:latin typeface="+mj-ea"/>
              <a:ea typeface="+mj-ea"/>
            </a:endParaRPr>
          </a:p>
          <a:p>
            <a:pPr marL="0" indent="0">
              <a:buNone/>
            </a:pPr>
            <a:r>
              <a:rPr lang="ja-JP" altLang="en-US" dirty="0">
                <a:solidFill>
                  <a:srgbClr val="C00000"/>
                </a:solidFill>
              </a:rPr>
              <a:t>⇒</a:t>
            </a:r>
            <a:endParaRPr lang="en-US" altLang="ja-JP" dirty="0">
              <a:solidFill>
                <a:srgbClr val="C00000"/>
              </a:solidFill>
            </a:endParaRPr>
          </a:p>
          <a:p>
            <a:pPr marL="0" indent="0">
              <a:buNone/>
            </a:pPr>
            <a:r>
              <a:rPr lang="en-US" altLang="ja-JP" dirty="0">
                <a:solidFill>
                  <a:srgbClr val="C00000"/>
                </a:solidFill>
              </a:rPr>
              <a:t>CIP,SIP</a:t>
            </a:r>
            <a:r>
              <a:rPr lang="ja-JP" altLang="en-US" dirty="0">
                <a:solidFill>
                  <a:srgbClr val="C00000"/>
                </a:solidFill>
              </a:rPr>
              <a:t>を行っていて、前のが残るのは考えられません。</a:t>
            </a:r>
            <a:endParaRPr lang="en-US" altLang="ja-JP" dirty="0">
              <a:solidFill>
                <a:srgbClr val="C00000"/>
              </a:solidFill>
            </a:endParaRPr>
          </a:p>
          <a:p>
            <a:pPr marL="0" indent="0">
              <a:buNone/>
            </a:pPr>
            <a:r>
              <a:rPr lang="ja-JP" altLang="en-US" dirty="0">
                <a:solidFill>
                  <a:srgbClr val="C00000"/>
                </a:solidFill>
              </a:rPr>
              <a:t>原因は何でしょうか？</a:t>
            </a:r>
            <a:endParaRPr lang="en-US" altLang="ja-JP" dirty="0">
              <a:solidFill>
                <a:srgbClr val="C00000"/>
              </a:solidFill>
            </a:endParaRPr>
          </a:p>
          <a:p>
            <a:pPr marL="0" indent="0">
              <a:buNone/>
            </a:pPr>
            <a:r>
              <a:rPr lang="ja-JP" altLang="en-US" dirty="0">
                <a:solidFill>
                  <a:srgbClr val="C00000"/>
                </a:solidFill>
              </a:rPr>
              <a:t>またなぜわかったのでしょうか？</a:t>
            </a:r>
            <a:endParaRPr lang="en-US" altLang="ja-JP" dirty="0">
              <a:solidFill>
                <a:srgbClr val="C00000"/>
              </a:solidFill>
            </a:endParaRPr>
          </a:p>
          <a:p>
            <a:pPr marL="0" indent="0">
              <a:buNone/>
            </a:pPr>
            <a:r>
              <a:rPr lang="ja-JP" altLang="en-US">
                <a:solidFill>
                  <a:srgbClr val="C00000"/>
                </a:solidFill>
              </a:rPr>
              <a:t>出荷時の試験で分からなかったことが安定性モニタリングでわかるわけがないです。</a:t>
            </a:r>
            <a:endParaRPr lang="en-US" altLang="ja-JP" dirty="0">
              <a:solidFill>
                <a:srgbClr val="C00000"/>
              </a:solidFill>
              <a:latin typeface="+mn-ea"/>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3528</TotalTime>
  <Words>133</Words>
  <Application>Microsoft Office PowerPoint</Application>
  <PresentationFormat>ワイド画面</PresentationFormat>
  <Paragraphs>11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販売名：ＡＫ-ソリタ透析剤・ＦＰ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309</cp:revision>
  <dcterms:created xsi:type="dcterms:W3CDTF">2015-03-05T03:29:01Z</dcterms:created>
  <dcterms:modified xsi:type="dcterms:W3CDTF">2024-04-08T17:32:06Z</dcterms:modified>
</cp:coreProperties>
</file>