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6" d="100"/>
          <a:sy n="56" d="100"/>
        </p:scale>
        <p:origin x="67"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1583138"/>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カルボプラチン点滴静注液５０ｍｇ「ＳＷ」</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カルボプラチン点滴静注液１５０ｍｇ「ＳＷ」</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カルボプラチン点滴静注液４５０ｍｇ「ＳＷ」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746913"/>
            <a:ext cx="12192000" cy="5111093"/>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sz="2400" dirty="0">
                <a:solidFill>
                  <a:srgbClr val="000000"/>
                </a:solidFill>
                <a:latin typeface="Arial Unicode MS"/>
              </a:rPr>
              <a:t>９　　　　　　　　約</a:t>
            </a:r>
            <a:r>
              <a:rPr kumimoji="0" lang="en-US" altLang="ja-JP" sz="2400" dirty="0">
                <a:solidFill>
                  <a:srgbClr val="000000"/>
                </a:solidFill>
                <a:latin typeface="Arial Unicode MS"/>
              </a:rPr>
              <a:t>2</a:t>
            </a:r>
            <a:r>
              <a:rPr kumimoji="0" lang="ja-JP" altLang="en-US" sz="2400" dirty="0">
                <a:solidFill>
                  <a:srgbClr val="000000"/>
                </a:solidFill>
                <a:latin typeface="Arial Unicode MS"/>
              </a:rPr>
              <a:t>万箱　　</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年４月</a:t>
            </a:r>
            <a:r>
              <a:rPr kumimoji="0" lang="en-US" altLang="ja-JP" sz="2400" dirty="0">
                <a:solidFill>
                  <a:srgbClr val="000000"/>
                </a:solidFill>
                <a:latin typeface="Arial Unicode MS"/>
              </a:rPr>
              <a:t>24</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年３月</a:t>
            </a:r>
            <a:r>
              <a:rPr kumimoji="0" lang="en-US" altLang="ja-JP" sz="2400" dirty="0">
                <a:solidFill>
                  <a:srgbClr val="000000"/>
                </a:solidFill>
                <a:latin typeface="Arial Unicode MS"/>
              </a:rPr>
              <a:t>7</a:t>
            </a:r>
            <a:r>
              <a:rPr kumimoji="0" lang="ja-JP" altLang="en-US" sz="2400" dirty="0">
                <a:solidFill>
                  <a:srgbClr val="000000"/>
                </a:solidFill>
                <a:latin typeface="Arial Unicode MS"/>
              </a:rPr>
              <a:t>日　</a:t>
            </a:r>
            <a:endParaRPr kumimoji="0" lang="en-US" altLang="ja-JP" sz="2400" b="0" i="0" u="none" strike="noStrike" cap="none" normalizeH="0" baseline="0" dirty="0">
              <a:ln>
                <a:noFill/>
              </a:ln>
              <a:solidFill>
                <a:srgbClr val="000000"/>
              </a:solidFill>
              <a:effectLst/>
              <a:latin typeface="Arial Unicode MS"/>
            </a:endParaRPr>
          </a:p>
          <a:p>
            <a:pPr marL="0" indent="0">
              <a:buNone/>
            </a:pPr>
            <a:r>
              <a:rPr lang="ja-JP" altLang="en-US" dirty="0"/>
              <a:t>回収理由　２０２４年３月１３日</a:t>
            </a:r>
            <a:endParaRPr lang="en-US" altLang="ja-JP" dirty="0"/>
          </a:p>
          <a:p>
            <a:pPr marL="0" indent="0">
              <a:buNone/>
            </a:pPr>
            <a:r>
              <a:rPr kumimoji="0" lang="ja-JP" altLang="en-US" b="0" i="0" u="none" strike="noStrike" cap="none" normalizeH="0" baseline="0" dirty="0">
                <a:ln>
                  <a:noFill/>
                </a:ln>
                <a:effectLst/>
                <a:latin typeface="+mj-ea"/>
                <a:ea typeface="+mj-ea"/>
              </a:rPr>
              <a:t>　カルボプラチン点滴静注液</a:t>
            </a:r>
            <a:r>
              <a:rPr kumimoji="0" lang="en-US" altLang="ja-JP" b="0" i="0" u="none" strike="noStrike" cap="none" normalizeH="0" baseline="0" dirty="0">
                <a:ln>
                  <a:noFill/>
                </a:ln>
                <a:effectLst/>
                <a:latin typeface="+mj-ea"/>
                <a:ea typeface="+mj-ea"/>
              </a:rPr>
              <a:t>50mg</a:t>
            </a:r>
            <a:r>
              <a:rPr kumimoji="0" lang="ja-JP" altLang="en-US" b="0" i="0" u="none" strike="noStrike" cap="none" normalizeH="0" baseline="0" dirty="0">
                <a:ln>
                  <a:noFill/>
                </a:ln>
                <a:effectLst/>
                <a:latin typeface="+mj-ea"/>
                <a:ea typeface="+mj-ea"/>
              </a:rPr>
              <a:t>「</a:t>
            </a:r>
            <a:r>
              <a:rPr kumimoji="0" lang="en-US" altLang="ja-JP" b="0" i="0" u="none" strike="noStrike" cap="none" normalizeH="0" baseline="0" dirty="0">
                <a:ln>
                  <a:noFill/>
                </a:ln>
                <a:effectLst/>
                <a:latin typeface="+mj-ea"/>
                <a:ea typeface="+mj-ea"/>
              </a:rPr>
              <a:t>SW</a:t>
            </a:r>
            <a:r>
              <a:rPr kumimoji="0" lang="ja-JP" altLang="en-US" b="0" i="0" u="none" strike="noStrike" cap="none" normalizeH="0" baseline="0" dirty="0">
                <a:ln>
                  <a:noFill/>
                </a:ln>
                <a:effectLst/>
                <a:latin typeface="+mj-ea"/>
                <a:ea typeface="+mj-ea"/>
              </a:rPr>
              <a:t>」の安定性モニタリング</a:t>
            </a:r>
            <a:r>
              <a:rPr kumimoji="0" lang="en-US" altLang="ja-JP" b="0" i="0" u="none" strike="noStrike" cap="none" normalizeH="0" baseline="0" dirty="0">
                <a:ln>
                  <a:noFill/>
                </a:ln>
                <a:effectLst/>
                <a:latin typeface="+mj-ea"/>
                <a:ea typeface="+mj-ea"/>
              </a:rPr>
              <a:t>24</a:t>
            </a:r>
            <a:r>
              <a:rPr kumimoji="0" lang="ja-JP" altLang="en-US" b="0" i="0" u="none" strike="noStrike" cap="none" normalizeH="0" baseline="0" dirty="0">
                <a:ln>
                  <a:noFill/>
                </a:ln>
                <a:effectLst/>
                <a:latin typeface="+mj-ea"/>
                <a:ea typeface="+mj-ea"/>
              </a:rPr>
              <a:t>ヵ月時点において、不溶性異物が確認されました。含量規格違いの</a:t>
            </a:r>
            <a:r>
              <a:rPr kumimoji="0" lang="en-US" altLang="ja-JP" b="0" i="0" u="none" strike="noStrike" cap="none" normalizeH="0" baseline="0" dirty="0">
                <a:ln>
                  <a:noFill/>
                </a:ln>
                <a:effectLst/>
                <a:latin typeface="+mj-ea"/>
                <a:ea typeface="+mj-ea"/>
              </a:rPr>
              <a:t>150mg</a:t>
            </a:r>
            <a:r>
              <a:rPr kumimoji="0" lang="ja-JP" altLang="en-US" b="0" i="0" u="none" strike="noStrike" cap="none" normalizeH="0" baseline="0" dirty="0">
                <a:ln>
                  <a:noFill/>
                </a:ln>
                <a:effectLst/>
                <a:latin typeface="+mj-ea"/>
                <a:ea typeface="+mj-ea"/>
              </a:rPr>
              <a:t>、</a:t>
            </a:r>
            <a:r>
              <a:rPr kumimoji="0" lang="en-US" altLang="ja-JP" b="0" i="0" u="none" strike="noStrike" cap="none" normalizeH="0" baseline="0" dirty="0">
                <a:ln>
                  <a:noFill/>
                </a:ln>
                <a:effectLst/>
                <a:latin typeface="+mj-ea"/>
                <a:ea typeface="+mj-ea"/>
              </a:rPr>
              <a:t>450mg</a:t>
            </a:r>
            <a:r>
              <a:rPr kumimoji="0" lang="ja-JP" altLang="en-US" b="0" i="0" u="none" strike="noStrike" cap="none" normalizeH="0" baseline="0" dirty="0">
                <a:ln>
                  <a:noFill/>
                </a:ln>
                <a:effectLst/>
                <a:latin typeface="+mj-ea"/>
                <a:ea typeface="+mj-ea"/>
              </a:rPr>
              <a:t>製剤の同時期の安定性モニタリングでは不溶性異物は認められていませんが、いずれの規格の製剤も同一処方であり、充填量が異なるのみであることから、全ての含量規格の製剤において不溶性異物が発生する可能性が否定できないため、上記製剤の使用期限内の全ロットを回収することとしました。</a:t>
            </a: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不溶性異物は何だったのでしょうか？　製造工程起因と思われますが。</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3545</TotalTime>
  <Words>184</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販売名：(1)カルボプラチン点滴静注液５０ｍｇ「ＳＷ」 　　　　　　 (2)カルボプラチン点滴静注液１５０ｍｇ「ＳＷ」 　　　　　　 (3)カルボプラチン点滴静注液４５０ｍｇ「ＳＷ」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308</cp:revision>
  <dcterms:created xsi:type="dcterms:W3CDTF">2015-03-05T03:29:01Z</dcterms:created>
  <dcterms:modified xsi:type="dcterms:W3CDTF">2024-05-28T01:21:30Z</dcterms:modified>
</cp:coreProperties>
</file>