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56" d="100"/>
          <a:sy n="56" d="100"/>
        </p:scale>
        <p:origin x="67" y="86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2024/5/28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2024/5/28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
            <a:ext cx="12192000" cy="1583138"/>
          </a:xfrm>
        </p:spPr>
        <p:txBody>
          <a:bodyPr>
            <a:noAutofit/>
          </a:bodyPr>
          <a:lstStyle/>
          <a:p>
            <a:r>
              <a:rPr lang="ja-JP" altLang="en-US" sz="3200" dirty="0">
                <a:sym typeface="Wingdings" panose="05000000000000000000" pitchFamily="2" charset="2"/>
              </a:rPr>
              <a:t>販売名：</a:t>
            </a:r>
            <a:r>
              <a:rPr lang="en-US" altLang="ja-JP" sz="3200" dirty="0">
                <a:sym typeface="Wingdings" panose="05000000000000000000" pitchFamily="2" charset="2"/>
              </a:rPr>
              <a:t>(1)</a:t>
            </a:r>
            <a:r>
              <a:rPr lang="ja-JP" altLang="en-US" sz="3200" dirty="0">
                <a:sym typeface="Wingdings" panose="05000000000000000000" pitchFamily="2" charset="2"/>
              </a:rPr>
              <a:t>カルボプラチン点滴静注液５０ｍｇ「ＳＷ」</a:t>
            </a:r>
            <a:br>
              <a:rPr lang="ja-JP" altLang="en-US" sz="3200" dirty="0">
                <a:sym typeface="Wingdings" panose="05000000000000000000" pitchFamily="2" charset="2"/>
              </a:rPr>
            </a:br>
            <a:r>
              <a:rPr lang="ja-JP" altLang="en-US" sz="3200" dirty="0">
                <a:sym typeface="Wingdings" panose="05000000000000000000" pitchFamily="2" charset="2"/>
              </a:rPr>
              <a:t>　　　　　　 </a:t>
            </a:r>
            <a:r>
              <a:rPr lang="en-US" altLang="ja-JP" sz="3200" dirty="0">
                <a:sym typeface="Wingdings" panose="05000000000000000000" pitchFamily="2" charset="2"/>
              </a:rPr>
              <a:t>(2)</a:t>
            </a:r>
            <a:r>
              <a:rPr lang="ja-JP" altLang="en-US" sz="3200" dirty="0">
                <a:sym typeface="Wingdings" panose="05000000000000000000" pitchFamily="2" charset="2"/>
              </a:rPr>
              <a:t>カルボプラチン点滴静注液１５０ｍｇ「ＳＷ」</a:t>
            </a:r>
            <a:br>
              <a:rPr lang="ja-JP" altLang="en-US" sz="3200" dirty="0">
                <a:sym typeface="Wingdings" panose="05000000000000000000" pitchFamily="2" charset="2"/>
              </a:rPr>
            </a:br>
            <a:r>
              <a:rPr lang="ja-JP" altLang="en-US" sz="3200" dirty="0">
                <a:sym typeface="Wingdings" panose="05000000000000000000" pitchFamily="2" charset="2"/>
              </a:rPr>
              <a:t>　　　　　　 </a:t>
            </a:r>
            <a:r>
              <a:rPr lang="en-US" altLang="ja-JP" sz="3200" dirty="0">
                <a:sym typeface="Wingdings" panose="05000000000000000000" pitchFamily="2" charset="2"/>
              </a:rPr>
              <a:t>(3)</a:t>
            </a:r>
            <a:r>
              <a:rPr lang="ja-JP" altLang="en-US" sz="3200" dirty="0">
                <a:sym typeface="Wingdings" panose="05000000000000000000" pitchFamily="2" charset="2"/>
              </a:rPr>
              <a:t>カルボプラチン点滴静注液４５０ｍｇ「ＳＷ」 　</a:t>
            </a:r>
            <a:r>
              <a:rPr lang="en-US" altLang="ja-JP" sz="3200" dirty="0">
                <a:sym typeface="Wingdings" panose="05000000000000000000" pitchFamily="2" charset="2"/>
              </a:rPr>
              <a:t> </a:t>
            </a:r>
            <a:r>
              <a:rPr lang="ja-JP" altLang="en-US" sz="3200" dirty="0">
                <a:solidFill>
                  <a:srgbClr val="C00000"/>
                </a:solidFill>
                <a:sym typeface="Wingdings" panose="05000000000000000000" pitchFamily="2" charset="2"/>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1746913"/>
            <a:ext cx="12192000" cy="5111093"/>
          </a:xfrm>
        </p:spPr>
        <p:txBody>
          <a:bodyPr>
            <a:noAutofit/>
          </a:bodyPr>
          <a:lstStyle/>
          <a:p>
            <a:pPr marL="0" indent="0">
              <a:buNone/>
            </a:pPr>
            <a:r>
              <a:rPr lang="ja-JP" altLang="en-US" dirty="0"/>
              <a:t>対象ロット　　　　数量及　　　　　　出荷時期</a:t>
            </a:r>
            <a:endParaRPr lang="en-US" altLang="ja-JP" dirty="0"/>
          </a:p>
          <a:p>
            <a:pPr marL="0" indent="0">
              <a:buNone/>
            </a:pPr>
            <a:r>
              <a:rPr kumimoji="0" lang="ja-JP" altLang="en-US" sz="2400" dirty="0">
                <a:solidFill>
                  <a:srgbClr val="000000"/>
                </a:solidFill>
                <a:latin typeface="Arial Unicode MS"/>
              </a:rPr>
              <a:t>９　　　　　　　　約</a:t>
            </a:r>
            <a:r>
              <a:rPr kumimoji="0" lang="en-US" altLang="ja-JP" sz="2400" dirty="0">
                <a:solidFill>
                  <a:srgbClr val="000000"/>
                </a:solidFill>
                <a:latin typeface="Arial Unicode MS"/>
              </a:rPr>
              <a:t>2</a:t>
            </a:r>
            <a:r>
              <a:rPr kumimoji="0" lang="ja-JP" altLang="en-US" sz="2400" dirty="0">
                <a:solidFill>
                  <a:srgbClr val="000000"/>
                </a:solidFill>
                <a:latin typeface="Arial Unicode MS"/>
              </a:rPr>
              <a:t>万箱　　</a:t>
            </a:r>
            <a:r>
              <a:rPr kumimoji="0" lang="en-US" altLang="ja-JP" sz="2400" dirty="0">
                <a:solidFill>
                  <a:srgbClr val="000000"/>
                </a:solidFill>
                <a:latin typeface="Arial Unicode MS"/>
              </a:rPr>
              <a:t>2024</a:t>
            </a:r>
            <a:r>
              <a:rPr kumimoji="0" lang="ja-JP" altLang="en-US" sz="2400" dirty="0">
                <a:solidFill>
                  <a:srgbClr val="000000"/>
                </a:solidFill>
                <a:latin typeface="Arial Unicode MS"/>
              </a:rPr>
              <a:t>年４月</a:t>
            </a:r>
            <a:r>
              <a:rPr kumimoji="0" lang="en-US" altLang="ja-JP" sz="2400" dirty="0">
                <a:solidFill>
                  <a:srgbClr val="000000"/>
                </a:solidFill>
                <a:latin typeface="Arial Unicode MS"/>
              </a:rPr>
              <a:t>24</a:t>
            </a:r>
            <a:r>
              <a:rPr kumimoji="0" lang="ja-JP" altLang="en-US" sz="2400" dirty="0">
                <a:solidFill>
                  <a:srgbClr val="000000"/>
                </a:solidFill>
                <a:latin typeface="Arial Unicode MS"/>
              </a:rPr>
              <a:t>日～</a:t>
            </a:r>
            <a:r>
              <a:rPr kumimoji="0" lang="en-US" altLang="ja-JP" sz="2400" dirty="0">
                <a:solidFill>
                  <a:srgbClr val="000000"/>
                </a:solidFill>
                <a:latin typeface="Arial Unicode MS"/>
              </a:rPr>
              <a:t>2024</a:t>
            </a:r>
            <a:r>
              <a:rPr kumimoji="0" lang="ja-JP" altLang="en-US" sz="2400" dirty="0">
                <a:solidFill>
                  <a:srgbClr val="000000"/>
                </a:solidFill>
                <a:latin typeface="Arial Unicode MS"/>
              </a:rPr>
              <a:t>年３月</a:t>
            </a:r>
            <a:r>
              <a:rPr kumimoji="0" lang="en-US" altLang="ja-JP" sz="2400" dirty="0">
                <a:solidFill>
                  <a:srgbClr val="000000"/>
                </a:solidFill>
                <a:latin typeface="Arial Unicode MS"/>
              </a:rPr>
              <a:t>7</a:t>
            </a:r>
            <a:r>
              <a:rPr kumimoji="0" lang="ja-JP" altLang="en-US" sz="2400" dirty="0">
                <a:solidFill>
                  <a:srgbClr val="000000"/>
                </a:solidFill>
                <a:latin typeface="Arial Unicode MS"/>
              </a:rPr>
              <a:t>日　</a:t>
            </a:r>
            <a:endParaRPr kumimoji="0" lang="en-US" altLang="ja-JP" sz="2400" b="0" i="0" u="none" strike="noStrike" cap="none" normalizeH="0" baseline="0" dirty="0">
              <a:ln>
                <a:noFill/>
              </a:ln>
              <a:solidFill>
                <a:srgbClr val="000000"/>
              </a:solidFill>
              <a:effectLst/>
              <a:latin typeface="Arial Unicode MS"/>
            </a:endParaRPr>
          </a:p>
          <a:p>
            <a:pPr marL="0" indent="0">
              <a:buNone/>
            </a:pPr>
            <a:r>
              <a:rPr lang="ja-JP" altLang="en-US" dirty="0"/>
              <a:t>回収理由　２０２４年３月１３日</a:t>
            </a:r>
            <a:endParaRPr lang="en-US" altLang="ja-JP" dirty="0"/>
          </a:p>
          <a:p>
            <a:pPr marL="0" indent="0">
              <a:buNone/>
            </a:pPr>
            <a:r>
              <a:rPr kumimoji="0" lang="ja-JP" altLang="en-US" b="0" i="0" u="none" strike="noStrike" cap="none" normalizeH="0" baseline="0" dirty="0">
                <a:ln>
                  <a:noFill/>
                </a:ln>
                <a:effectLst/>
                <a:latin typeface="+mj-ea"/>
                <a:ea typeface="+mj-ea"/>
              </a:rPr>
              <a:t>　カルボプラチン点滴静注液</a:t>
            </a:r>
            <a:r>
              <a:rPr kumimoji="0" lang="en-US" altLang="ja-JP" b="0" i="0" u="none" strike="noStrike" cap="none" normalizeH="0" baseline="0" dirty="0">
                <a:ln>
                  <a:noFill/>
                </a:ln>
                <a:effectLst/>
                <a:latin typeface="+mj-ea"/>
                <a:ea typeface="+mj-ea"/>
              </a:rPr>
              <a:t>50mg</a:t>
            </a:r>
            <a:r>
              <a:rPr kumimoji="0" lang="ja-JP" altLang="en-US" b="0" i="0" u="none" strike="noStrike" cap="none" normalizeH="0" baseline="0" dirty="0">
                <a:ln>
                  <a:noFill/>
                </a:ln>
                <a:effectLst/>
                <a:latin typeface="+mj-ea"/>
                <a:ea typeface="+mj-ea"/>
              </a:rPr>
              <a:t>「</a:t>
            </a:r>
            <a:r>
              <a:rPr kumimoji="0" lang="en-US" altLang="ja-JP" b="0" i="0" u="none" strike="noStrike" cap="none" normalizeH="0" baseline="0" dirty="0">
                <a:ln>
                  <a:noFill/>
                </a:ln>
                <a:effectLst/>
                <a:latin typeface="+mj-ea"/>
                <a:ea typeface="+mj-ea"/>
              </a:rPr>
              <a:t>SW</a:t>
            </a:r>
            <a:r>
              <a:rPr kumimoji="0" lang="ja-JP" altLang="en-US" b="0" i="0" u="none" strike="noStrike" cap="none" normalizeH="0" baseline="0" dirty="0">
                <a:ln>
                  <a:noFill/>
                </a:ln>
                <a:effectLst/>
                <a:latin typeface="+mj-ea"/>
                <a:ea typeface="+mj-ea"/>
              </a:rPr>
              <a:t>」の安定性モニタリング</a:t>
            </a:r>
            <a:r>
              <a:rPr kumimoji="0" lang="en-US" altLang="ja-JP" b="0" i="0" u="none" strike="noStrike" cap="none" normalizeH="0" baseline="0" dirty="0">
                <a:ln>
                  <a:noFill/>
                </a:ln>
                <a:effectLst/>
                <a:latin typeface="+mj-ea"/>
                <a:ea typeface="+mj-ea"/>
              </a:rPr>
              <a:t>24</a:t>
            </a:r>
            <a:r>
              <a:rPr kumimoji="0" lang="ja-JP" altLang="en-US" b="0" i="0" u="none" strike="noStrike" cap="none" normalizeH="0" baseline="0" dirty="0">
                <a:ln>
                  <a:noFill/>
                </a:ln>
                <a:effectLst/>
                <a:latin typeface="+mj-ea"/>
                <a:ea typeface="+mj-ea"/>
              </a:rPr>
              <a:t>ヵ月時点において、不溶性異物が確認されました。含量規格違いの</a:t>
            </a:r>
            <a:r>
              <a:rPr kumimoji="0" lang="en-US" altLang="ja-JP" b="0" i="0" u="none" strike="noStrike" cap="none" normalizeH="0" baseline="0" dirty="0">
                <a:ln>
                  <a:noFill/>
                </a:ln>
                <a:effectLst/>
                <a:latin typeface="+mj-ea"/>
                <a:ea typeface="+mj-ea"/>
              </a:rPr>
              <a:t>150mg</a:t>
            </a:r>
            <a:r>
              <a:rPr kumimoji="0" lang="ja-JP" altLang="en-US" b="0" i="0" u="none" strike="noStrike" cap="none" normalizeH="0" baseline="0" dirty="0">
                <a:ln>
                  <a:noFill/>
                </a:ln>
                <a:effectLst/>
                <a:latin typeface="+mj-ea"/>
                <a:ea typeface="+mj-ea"/>
              </a:rPr>
              <a:t>、</a:t>
            </a:r>
            <a:r>
              <a:rPr kumimoji="0" lang="en-US" altLang="ja-JP" b="0" i="0" u="none" strike="noStrike" cap="none" normalizeH="0" baseline="0" dirty="0">
                <a:ln>
                  <a:noFill/>
                </a:ln>
                <a:effectLst/>
                <a:latin typeface="+mj-ea"/>
                <a:ea typeface="+mj-ea"/>
              </a:rPr>
              <a:t>450mg</a:t>
            </a:r>
            <a:r>
              <a:rPr kumimoji="0" lang="ja-JP" altLang="en-US" b="0" i="0" u="none" strike="noStrike" cap="none" normalizeH="0" baseline="0" dirty="0">
                <a:ln>
                  <a:noFill/>
                </a:ln>
                <a:effectLst/>
                <a:latin typeface="+mj-ea"/>
                <a:ea typeface="+mj-ea"/>
              </a:rPr>
              <a:t>製剤の同時期の安定性モニタリングでは不溶性異物は認められていませんが、いずれの規格の製剤も同一処方であり、充填量が異なるのみであることから、全ての含量規格の製剤において不溶性異物が発生する可能性が否定できないため、上記製剤の使用期限内の全ロットを回収することとしました。</a:t>
            </a:r>
          </a:p>
          <a:p>
            <a:pPr marL="0" indent="0">
              <a:buNone/>
            </a:pPr>
            <a:r>
              <a:rPr lang="ja-JP" altLang="en-US" dirty="0">
                <a:solidFill>
                  <a:srgbClr val="C00000"/>
                </a:solidFill>
              </a:rPr>
              <a:t>⇒</a:t>
            </a:r>
            <a:endParaRPr lang="en-US" altLang="ja-JP" dirty="0">
              <a:solidFill>
                <a:srgbClr val="C00000"/>
              </a:solidFill>
            </a:endParaRPr>
          </a:p>
          <a:p>
            <a:pPr marL="0" indent="0">
              <a:buNone/>
            </a:pPr>
            <a:r>
              <a:rPr lang="ja-JP" altLang="en-US">
                <a:solidFill>
                  <a:srgbClr val="C00000"/>
                </a:solidFill>
              </a:rPr>
              <a:t>不溶性異物は何だったのでしょうか？　製造工程起因と思われますが。</a:t>
            </a:r>
            <a:endParaRPr lang="en-US" altLang="ja-JP" dirty="0">
              <a:solidFill>
                <a:srgbClr val="C00000"/>
              </a:solidFill>
            </a:endParaRPr>
          </a:p>
        </p:txBody>
      </p:sp>
      <p:sp>
        <p:nvSpPr>
          <p:cNvPr id="6" name="Rectangle 3">
            <a:extLst>
              <a:ext uri="{FF2B5EF4-FFF2-40B4-BE49-F238E27FC236}">
                <a16:creationId xmlns:a16="http://schemas.microsoft.com/office/drawing/2014/main" id="{1E5BB63B-7742-D026-8A6B-C6081C985EEA}"/>
              </a:ext>
            </a:extLst>
          </p:cNvPr>
          <p:cNvSpPr>
            <a:spLocks noChangeArrowheads="1"/>
          </p:cNvSpPr>
          <p:nvPr/>
        </p:nvSpPr>
        <p:spPr bwMode="auto">
          <a:xfrm>
            <a:off x="0" y="-32316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br>
              <a:rPr kumimoji="0" lang="ja-JP" altLang="ja-JP" sz="1800" b="0" i="0" u="none" strike="noStrike" cap="none" normalizeH="0" baseline="0" dirty="0">
                <a:ln>
                  <a:noFill/>
                </a:ln>
                <a:solidFill>
                  <a:schemeClr val="tx1"/>
                </a:solidFill>
                <a:effectLst/>
              </a:rPr>
            </a:b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3545</TotalTime>
  <Words>184</Words>
  <Application>Microsoft Office PowerPoint</Application>
  <PresentationFormat>ワイド画面</PresentationFormat>
  <Paragraphs>8</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Arial Unicode MS</vt:lpstr>
      <vt:lpstr>Arial</vt:lpstr>
      <vt:lpstr>Calibri</vt:lpstr>
      <vt:lpstr>Calibri Light</vt:lpstr>
      <vt:lpstr>Wingdings</vt:lpstr>
      <vt:lpstr>Office テーマ</vt:lpstr>
      <vt:lpstr>販売名：(1)カルボプラチン点滴静注液５０ｍｇ「ＳＷ」 　　　　　　 (2)カルボプラチン点滴静注液１５０ｍｇ「ＳＷ」 　　　　　　 (3)カルボプラチン点滴静注液４５０ｍｇ「ＳＷ」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308</cp:revision>
  <dcterms:created xsi:type="dcterms:W3CDTF">2015-03-05T03:29:01Z</dcterms:created>
  <dcterms:modified xsi:type="dcterms:W3CDTF">2024-05-28T01:21:30Z</dcterms:modified>
</cp:coreProperties>
</file>