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9" d="100"/>
          <a:sy n="59" d="100"/>
        </p:scale>
        <p:origin x="96"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2023/12/27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2023/12/27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2023/12/27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2023/12/27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777238"/>
          </a:xfrm>
        </p:spPr>
        <p:txBody>
          <a:bodyPr>
            <a:noAutofit/>
          </a:bodyPr>
          <a:lstStyle/>
          <a:p>
            <a:r>
              <a:rPr lang="ja-JP" altLang="en-US" sz="3200" dirty="0">
                <a:sym typeface="Wingdings" panose="05000000000000000000" pitchFamily="2" charset="2"/>
              </a:rPr>
              <a:t>販売名：薬用ボディシャンプー </a:t>
            </a:r>
            <a:r>
              <a:rPr lang="en-US" altLang="ja-JP" sz="3200" dirty="0">
                <a:sym typeface="Wingdings" panose="05000000000000000000" pitchFamily="2" charset="2"/>
              </a:rPr>
              <a:t> </a:t>
            </a:r>
            <a:r>
              <a:rPr lang="ja-JP" altLang="en-US" sz="3200" dirty="0">
                <a:sym typeface="Wingdings" panose="05000000000000000000" pitchFamily="2" charset="2"/>
              </a:rPr>
              <a:t> 　　</a:t>
            </a:r>
            <a:r>
              <a:rPr lang="en-US" altLang="ja-JP" sz="3200" dirty="0">
                <a:sym typeface="Wingdings" panose="05000000000000000000" pitchFamily="2" charset="2"/>
              </a:rPr>
              <a:t>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777240"/>
            <a:ext cx="12192000" cy="6080765"/>
          </a:xfrm>
        </p:spPr>
        <p:txBody>
          <a:bodyPr>
            <a:noAutofit/>
          </a:bodyPr>
          <a:lstStyle/>
          <a:p>
            <a:pPr marL="0" indent="0">
              <a:buNone/>
            </a:pPr>
            <a:r>
              <a:rPr lang="ja-JP" altLang="en-US" dirty="0"/>
              <a:t>対象ロット　　　　数量及　　　　　　出荷時期</a:t>
            </a:r>
            <a:endParaRPr lang="en-US" altLang="ja-JP" dirty="0"/>
          </a:p>
          <a:p>
            <a:pPr marL="0" indent="0">
              <a:buNone/>
            </a:pPr>
            <a:r>
              <a:rPr kumimoji="0" lang="ja-JP" altLang="en-US" dirty="0">
                <a:solidFill>
                  <a:srgbClr val="000000"/>
                </a:solidFill>
                <a:latin typeface="Arial Unicode MS"/>
              </a:rPr>
              <a:t>　３　　　　　　　３，３９３本</a:t>
            </a:r>
            <a:r>
              <a:rPr kumimoji="0" lang="ja-JP" altLang="en-US" b="0" i="0" u="none" strike="noStrike" cap="none" normalizeH="0" baseline="0" dirty="0">
                <a:ln>
                  <a:noFill/>
                </a:ln>
                <a:solidFill>
                  <a:srgbClr val="000000"/>
                </a:solidFill>
                <a:effectLst/>
                <a:latin typeface="Arial Unicode MS"/>
              </a:rPr>
              <a:t>　 </a:t>
            </a:r>
            <a:r>
              <a:rPr kumimoji="0" lang="en-US" altLang="ja-JP" b="0" i="0" u="none" strike="noStrike" cap="none" normalizeH="0" baseline="0" dirty="0">
                <a:ln>
                  <a:noFill/>
                </a:ln>
                <a:solidFill>
                  <a:srgbClr val="000000"/>
                </a:solidFill>
                <a:effectLst/>
                <a:latin typeface="Arial Unicode MS"/>
              </a:rPr>
              <a:t>201</a:t>
            </a:r>
            <a:r>
              <a:rPr kumimoji="0" lang="ja-JP" altLang="en-US" b="0" i="0" u="none" strike="noStrike" cap="none" normalizeH="0" baseline="0" dirty="0">
                <a:ln>
                  <a:noFill/>
                </a:ln>
                <a:solidFill>
                  <a:srgbClr val="000000"/>
                </a:solidFill>
                <a:effectLst/>
                <a:latin typeface="Arial Unicode MS"/>
              </a:rPr>
              <a:t>９年７月</a:t>
            </a:r>
            <a:r>
              <a:rPr kumimoji="0" lang="en-US" altLang="ja-JP" b="0" i="0" u="none" strike="noStrike" cap="none" normalizeH="0" baseline="0" dirty="0">
                <a:ln>
                  <a:noFill/>
                </a:ln>
                <a:solidFill>
                  <a:srgbClr val="000000"/>
                </a:solidFill>
                <a:effectLst/>
                <a:latin typeface="Arial Unicode MS"/>
              </a:rPr>
              <a:t>1</a:t>
            </a:r>
            <a:r>
              <a:rPr kumimoji="0" lang="ja-JP" altLang="en-US" b="0" i="0" u="none" strike="noStrike" cap="none" normalizeH="0" baseline="0" dirty="0">
                <a:ln>
                  <a:noFill/>
                </a:ln>
                <a:solidFill>
                  <a:srgbClr val="000000"/>
                </a:solidFill>
                <a:effectLst/>
                <a:latin typeface="Arial Unicode MS"/>
              </a:rPr>
              <a:t>日、</a:t>
            </a:r>
            <a:r>
              <a:rPr kumimoji="0" lang="en-US" altLang="ja-JP" b="0" i="0" u="none" strike="noStrike" cap="none" normalizeH="0" baseline="0" dirty="0">
                <a:ln>
                  <a:noFill/>
                </a:ln>
                <a:solidFill>
                  <a:srgbClr val="000000"/>
                </a:solidFill>
                <a:effectLst/>
                <a:latin typeface="Arial Unicode MS"/>
              </a:rPr>
              <a:t>202</a:t>
            </a:r>
            <a:r>
              <a:rPr kumimoji="0" lang="ja-JP" altLang="en-US" b="0" i="0" u="none" strike="noStrike" cap="none" normalizeH="0" baseline="0" dirty="0">
                <a:ln>
                  <a:noFill/>
                </a:ln>
                <a:solidFill>
                  <a:srgbClr val="000000"/>
                </a:solidFill>
                <a:effectLst/>
                <a:latin typeface="Arial Unicode MS"/>
              </a:rPr>
              <a:t>０年２</a:t>
            </a:r>
            <a:r>
              <a:rPr kumimoji="0" lang="ja-JP" altLang="en-US" dirty="0">
                <a:solidFill>
                  <a:srgbClr val="000000"/>
                </a:solidFill>
                <a:latin typeface="Arial Unicode MS"/>
              </a:rPr>
              <a:t>月２０日、</a:t>
            </a:r>
            <a:r>
              <a:rPr kumimoji="0" lang="en-US" altLang="ja-JP" dirty="0">
                <a:solidFill>
                  <a:srgbClr val="000000"/>
                </a:solidFill>
                <a:latin typeface="Arial Unicode MS"/>
              </a:rPr>
              <a:t>2021</a:t>
            </a:r>
            <a:r>
              <a:rPr kumimoji="0" lang="ja-JP" altLang="en-US" dirty="0">
                <a:solidFill>
                  <a:srgbClr val="000000"/>
                </a:solidFill>
                <a:latin typeface="Arial Unicode MS"/>
              </a:rPr>
              <a:t>年</a:t>
            </a:r>
            <a:r>
              <a:rPr kumimoji="0" lang="en-US" altLang="ja-JP" dirty="0">
                <a:solidFill>
                  <a:srgbClr val="000000"/>
                </a:solidFill>
                <a:latin typeface="Arial Unicode MS"/>
              </a:rPr>
              <a:t>7</a:t>
            </a:r>
            <a:r>
              <a:rPr kumimoji="0" lang="ja-JP" altLang="en-US" dirty="0">
                <a:solidFill>
                  <a:srgbClr val="000000"/>
                </a:solidFill>
                <a:latin typeface="Arial Unicode MS"/>
              </a:rPr>
              <a:t>月</a:t>
            </a:r>
            <a:r>
              <a:rPr kumimoji="0" lang="en-US" altLang="ja-JP" dirty="0">
                <a:solidFill>
                  <a:srgbClr val="000000"/>
                </a:solidFill>
                <a:latin typeface="Arial Unicode MS"/>
              </a:rPr>
              <a:t>17</a:t>
            </a:r>
            <a:r>
              <a:rPr kumimoji="0" lang="ja-JP" altLang="en-US" dirty="0">
                <a:solidFill>
                  <a:srgbClr val="000000"/>
                </a:solidFill>
                <a:latin typeface="Arial Unicode MS"/>
              </a:rPr>
              <a:t>日</a:t>
            </a:r>
            <a:endParaRPr kumimoji="0" lang="en-US" altLang="ja-JP" b="0" i="0" u="none" strike="noStrike" cap="none" normalizeH="0" baseline="0" dirty="0">
              <a:ln>
                <a:noFill/>
              </a:ln>
              <a:solidFill>
                <a:srgbClr val="000000"/>
              </a:solidFill>
              <a:effectLst/>
              <a:latin typeface="Arial Unicode MS"/>
            </a:endParaRPr>
          </a:p>
          <a:p>
            <a:pPr marL="0" indent="0">
              <a:buNone/>
            </a:pPr>
            <a:r>
              <a:rPr lang="ja-JP" altLang="en-US" dirty="0"/>
              <a:t>回収理由　２０２３年１１月１５日</a:t>
            </a:r>
            <a:endParaRPr lang="en-US" altLang="ja-JP" dirty="0"/>
          </a:p>
          <a:p>
            <a:pPr marL="0" indent="0">
              <a:buNone/>
            </a:pPr>
            <a:r>
              <a:rPr kumimoji="0" lang="ja-JP" altLang="en-US" b="0" i="0" u="none" strike="noStrike" cap="none" normalizeH="0" baseline="0" dirty="0">
                <a:ln>
                  <a:noFill/>
                </a:ln>
                <a:effectLst/>
                <a:latin typeface="+mj-ea"/>
                <a:ea typeface="+mj-ea"/>
              </a:rPr>
              <a:t>承認書記載内容と異なる製造所及び試験検査機関で製造、試験を行っていた。 </a:t>
            </a:r>
            <a:endParaRPr kumimoji="0" lang="en-US" altLang="ja-JP" b="0" i="0" u="none" strike="noStrike" cap="none" normalizeH="0" baseline="0" dirty="0">
              <a:ln>
                <a:noFill/>
              </a:ln>
              <a:effectLst/>
              <a:latin typeface="+mj-ea"/>
              <a:ea typeface="+mj-ea"/>
            </a:endParaRPr>
          </a:p>
          <a:p>
            <a:pPr marL="0" indent="0">
              <a:buNone/>
            </a:pPr>
            <a:r>
              <a:rPr kumimoji="0" lang="ja-JP" altLang="en-US" b="0" i="0" u="none" strike="noStrike" cap="none" normalizeH="0" baseline="0" dirty="0">
                <a:ln>
                  <a:noFill/>
                </a:ln>
                <a:effectLst/>
                <a:latin typeface="+mj-ea"/>
                <a:ea typeface="+mj-ea"/>
              </a:rPr>
              <a:t>危惧される具体的な健康被害</a:t>
            </a:r>
          </a:p>
          <a:p>
            <a:pPr marL="0" indent="0">
              <a:buNone/>
            </a:pPr>
            <a:r>
              <a:rPr kumimoji="0" lang="ja-JP" altLang="en-US" b="0" i="0" u="none" strike="noStrike" cap="none" normalizeH="0" baseline="0" dirty="0">
                <a:ln>
                  <a:noFill/>
                </a:ln>
                <a:effectLst/>
                <a:latin typeface="+mj-ea"/>
                <a:ea typeface="+mj-ea"/>
              </a:rPr>
              <a:t>必要な変更手続きを行っていなかったものの、製造を行った製造所は医薬部外品製造業の許可を受けた施設であり、試験検査機関も当該品の試験を行うにあたって適格性が認められるため、製品の品質及び安全性には問題がなく、重篤な健康被害が発生する恐れはないと考えている。</a:t>
            </a:r>
            <a:endParaRPr kumimoji="0" lang="en-US" altLang="ja-JP" b="0" i="0" u="none" strike="noStrike" cap="none" normalizeH="0" baseline="0" dirty="0">
              <a:ln>
                <a:noFill/>
              </a:ln>
              <a:effectLst/>
              <a:latin typeface="+mj-ea"/>
              <a:ea typeface="+mj-ea"/>
            </a:endParaRPr>
          </a:p>
          <a:p>
            <a:pPr marL="0" indent="0">
              <a:buNone/>
            </a:pPr>
            <a:r>
              <a:rPr lang="ja-JP" altLang="en-US" dirty="0">
                <a:solidFill>
                  <a:srgbClr val="C00000"/>
                </a:solidFill>
              </a:rPr>
              <a:t>⇒部外品も承認書齟齬で回収です。</a:t>
            </a:r>
            <a:endParaRPr lang="en-US" altLang="ja-JP" dirty="0">
              <a:solidFill>
                <a:srgbClr val="C00000"/>
              </a:solidFill>
            </a:endParaRPr>
          </a:p>
          <a:p>
            <a:pPr marL="0" indent="0">
              <a:buNone/>
            </a:pPr>
            <a:r>
              <a:rPr lang="en-US" altLang="ja-JP" dirty="0">
                <a:solidFill>
                  <a:srgbClr val="C00000"/>
                </a:solidFill>
              </a:rPr>
              <a:t>HP</a:t>
            </a:r>
            <a:r>
              <a:rPr lang="ja-JP" altLang="en-US" dirty="0">
                <a:solidFill>
                  <a:srgbClr val="C00000"/>
                </a:solidFill>
              </a:rPr>
              <a:t>掲載が</a:t>
            </a:r>
            <a:r>
              <a:rPr lang="en-US" altLang="ja-JP" dirty="0">
                <a:solidFill>
                  <a:srgbClr val="C00000"/>
                </a:solidFill>
              </a:rPr>
              <a:t>12</a:t>
            </a:r>
            <a:r>
              <a:rPr lang="ja-JP" altLang="en-US" dirty="0">
                <a:solidFill>
                  <a:srgbClr val="C00000"/>
                </a:solidFill>
              </a:rPr>
              <a:t>月</a:t>
            </a:r>
            <a:r>
              <a:rPr lang="en-US" altLang="ja-JP" dirty="0">
                <a:solidFill>
                  <a:srgbClr val="C00000"/>
                </a:solidFill>
              </a:rPr>
              <a:t>26</a:t>
            </a:r>
            <a:r>
              <a:rPr lang="ja-JP" altLang="en-US">
                <a:solidFill>
                  <a:srgbClr val="C00000"/>
                </a:solidFill>
              </a:rPr>
              <a:t>日、なぜ１か月以上も遅れたのでしょうか？</a:t>
            </a:r>
            <a:endParaRPr lang="en-US" altLang="ja-JP" dirty="0">
              <a:solidFill>
                <a:srgbClr val="C00000"/>
              </a:solidFill>
              <a:latin typeface="+mn-ea"/>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3497</TotalTime>
  <Words>154</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ＭＳ Ｐゴシック</vt:lpstr>
      <vt:lpstr>Arial</vt:lpstr>
      <vt:lpstr>Calibri</vt:lpstr>
      <vt:lpstr>Calibri Light</vt:lpstr>
      <vt:lpstr>Office テーマ</vt:lpstr>
      <vt:lpstr>販売名：薬用ボディシャンプー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303</cp:revision>
  <dcterms:created xsi:type="dcterms:W3CDTF">2015-03-05T03:29:01Z</dcterms:created>
  <dcterms:modified xsi:type="dcterms:W3CDTF">2023-12-27T08:27:07Z</dcterms:modified>
</cp:coreProperties>
</file>