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0" d="100"/>
          <a:sy n="50" d="100"/>
        </p:scale>
        <p:origin x="10" y="9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2023/12/26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2023/12/26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2023/12/26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2023/12/26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777238"/>
          </a:xfrm>
        </p:spPr>
        <p:txBody>
          <a:bodyPr>
            <a:noAutofit/>
          </a:bodyPr>
          <a:lstStyle/>
          <a:p>
            <a:r>
              <a:rPr lang="ja-JP" altLang="en-US" sz="3200" dirty="0">
                <a:sym typeface="Wingdings" panose="05000000000000000000" pitchFamily="2" charset="2"/>
              </a:rPr>
              <a:t>販売名：ホミカエキス散「ホエイ」 </a:t>
            </a:r>
            <a:r>
              <a:rPr lang="en-US" altLang="ja-JP" sz="3200" dirty="0">
                <a:sym typeface="Wingdings" panose="05000000000000000000" pitchFamily="2" charset="2"/>
              </a:rPr>
              <a:t> </a:t>
            </a:r>
            <a:r>
              <a:rPr lang="ja-JP" altLang="en-US" sz="3200" dirty="0">
                <a:sym typeface="Wingdings" panose="05000000000000000000" pitchFamily="2" charset="2"/>
              </a:rPr>
              <a:t> 　　</a:t>
            </a:r>
            <a:r>
              <a:rPr lang="en-US" altLang="ja-JP"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777240"/>
            <a:ext cx="12192000" cy="6080765"/>
          </a:xfrm>
        </p:spPr>
        <p:txBody>
          <a:bodyPr>
            <a:noAutofit/>
          </a:bodyPr>
          <a:lstStyle/>
          <a:p>
            <a:pPr marL="0" indent="0">
              <a:buNone/>
            </a:pPr>
            <a:r>
              <a:rPr lang="ja-JP" altLang="en-US" dirty="0"/>
              <a:t>対象ロット　　　　数量及　　　　　　出荷時期</a:t>
            </a:r>
            <a:endParaRPr lang="en-US" altLang="ja-JP" dirty="0"/>
          </a:p>
          <a:p>
            <a:pPr marL="0" indent="0">
              <a:buNone/>
            </a:pPr>
            <a:r>
              <a:rPr kumimoji="0" lang="ja-JP" altLang="en-US" dirty="0">
                <a:solidFill>
                  <a:srgbClr val="000000"/>
                </a:solidFill>
                <a:latin typeface="Arial Unicode MS"/>
              </a:rPr>
              <a:t>　２　　　　　　　　　</a:t>
            </a:r>
            <a:r>
              <a:rPr kumimoji="0" lang="en-US" altLang="ja-JP" dirty="0">
                <a:solidFill>
                  <a:srgbClr val="000000"/>
                </a:solidFill>
                <a:latin typeface="Arial Unicode MS"/>
              </a:rPr>
              <a:t>400</a:t>
            </a:r>
            <a:r>
              <a:rPr kumimoji="0" lang="ja-JP" altLang="en-US" dirty="0">
                <a:solidFill>
                  <a:srgbClr val="000000"/>
                </a:solidFill>
                <a:latin typeface="Arial Unicode MS"/>
              </a:rPr>
              <a:t>本</a:t>
            </a:r>
            <a:r>
              <a:rPr kumimoji="0" lang="ja-JP" altLang="en-US" b="0" i="0" u="none" strike="noStrike" cap="none" normalizeH="0" baseline="0" dirty="0">
                <a:ln>
                  <a:noFill/>
                </a:ln>
                <a:solidFill>
                  <a:srgbClr val="000000"/>
                </a:solidFill>
                <a:effectLst/>
                <a:latin typeface="Arial Unicode MS"/>
              </a:rPr>
              <a:t>　　　 </a:t>
            </a:r>
            <a:r>
              <a:rPr kumimoji="0" lang="en-US" altLang="ja-JP" b="0" i="0" u="none" strike="noStrike" cap="none" normalizeH="0" baseline="0" dirty="0">
                <a:ln>
                  <a:noFill/>
                </a:ln>
                <a:solidFill>
                  <a:srgbClr val="000000"/>
                </a:solidFill>
                <a:effectLst/>
                <a:latin typeface="Arial Unicode MS"/>
              </a:rPr>
              <a:t>201</a:t>
            </a:r>
            <a:r>
              <a:rPr kumimoji="0" lang="ja-JP" altLang="en-US" b="0" i="0" u="none" strike="noStrike" cap="none" normalizeH="0" baseline="0" dirty="0">
                <a:ln>
                  <a:noFill/>
                </a:ln>
                <a:solidFill>
                  <a:srgbClr val="000000"/>
                </a:solidFill>
                <a:effectLst/>
                <a:latin typeface="Arial Unicode MS"/>
              </a:rPr>
              <a:t>８年１２月、</a:t>
            </a:r>
            <a:r>
              <a:rPr kumimoji="0" lang="en-US" altLang="ja-JP" b="0" i="0" u="none" strike="noStrike" cap="none" normalizeH="0" baseline="0" dirty="0">
                <a:ln>
                  <a:noFill/>
                </a:ln>
                <a:solidFill>
                  <a:srgbClr val="000000"/>
                </a:solidFill>
                <a:effectLst/>
                <a:latin typeface="Arial Unicode MS"/>
              </a:rPr>
              <a:t>202</a:t>
            </a:r>
            <a:r>
              <a:rPr kumimoji="0" lang="ja-JP" altLang="en-US" b="0" i="0" u="none" strike="noStrike" cap="none" normalizeH="0" baseline="0" dirty="0">
                <a:ln>
                  <a:noFill/>
                </a:ln>
                <a:solidFill>
                  <a:srgbClr val="000000"/>
                </a:solidFill>
                <a:effectLst/>
                <a:latin typeface="Arial Unicode MS"/>
              </a:rPr>
              <a:t>２年</a:t>
            </a:r>
            <a:r>
              <a:rPr kumimoji="0" lang="en-US" altLang="ja-JP" b="0" i="0" u="none" strike="noStrike" cap="none" normalizeH="0" baseline="0" dirty="0">
                <a:ln>
                  <a:noFill/>
                </a:ln>
                <a:solidFill>
                  <a:srgbClr val="000000"/>
                </a:solidFill>
                <a:effectLst/>
                <a:latin typeface="Arial Unicode MS"/>
              </a:rPr>
              <a:t>0</a:t>
            </a:r>
            <a:r>
              <a:rPr kumimoji="0" lang="ja-JP" altLang="en-US" b="0" i="0" u="none" strike="noStrike" cap="none" normalizeH="0" baseline="0" dirty="0">
                <a:ln>
                  <a:noFill/>
                </a:ln>
                <a:solidFill>
                  <a:srgbClr val="000000"/>
                </a:solidFill>
                <a:effectLst/>
                <a:latin typeface="Arial Unicode MS"/>
              </a:rPr>
              <a:t>７</a:t>
            </a:r>
            <a:r>
              <a:rPr kumimoji="0" lang="ja-JP" altLang="en-US" dirty="0">
                <a:solidFill>
                  <a:srgbClr val="000000"/>
                </a:solidFill>
                <a:latin typeface="Arial Unicode MS"/>
              </a:rPr>
              <a:t>月</a:t>
            </a:r>
            <a:endParaRPr kumimoji="0" lang="en-US" altLang="ja-JP" b="0" i="0" u="none" strike="noStrike" cap="none" normalizeH="0" baseline="0" dirty="0">
              <a:ln>
                <a:noFill/>
              </a:ln>
              <a:solidFill>
                <a:srgbClr val="000000"/>
              </a:solidFill>
              <a:effectLst/>
              <a:latin typeface="Arial Unicode MS"/>
            </a:endParaRPr>
          </a:p>
          <a:p>
            <a:pPr marL="0" indent="0">
              <a:buNone/>
            </a:pPr>
            <a:r>
              <a:rPr lang="ja-JP" altLang="en-US" dirty="0"/>
              <a:t>回収理由　２０２３年１２月２５日</a:t>
            </a:r>
            <a:endParaRPr lang="en-US" altLang="ja-JP" dirty="0"/>
          </a:p>
          <a:p>
            <a:pPr marL="0" indent="0">
              <a:buNone/>
            </a:pPr>
            <a:r>
              <a:rPr kumimoji="0" lang="ja-JP" altLang="en-US" b="0" i="0" u="none" strike="noStrike" cap="none" normalizeH="0" baseline="0" dirty="0">
                <a:ln>
                  <a:noFill/>
                </a:ln>
                <a:effectLst/>
                <a:latin typeface="+mj-ea"/>
                <a:ea typeface="+mj-ea"/>
              </a:rPr>
              <a:t>原薬製造業者にて原薬ホミカエキス散を承認書に記載された製造方法と異なる手順で製造したこと及び試験の一部が未実施であったことが判明したことから、使用期限内の全てのロットを自主回収することといたしました。</a:t>
            </a:r>
            <a:endParaRPr kumimoji="0" lang="en-US" altLang="ja-JP" b="0" i="0" u="none" strike="noStrike" cap="none" normalizeH="0" baseline="0" dirty="0">
              <a:ln>
                <a:noFill/>
              </a:ln>
              <a:effectLst/>
              <a:latin typeface="+mj-ea"/>
              <a:ea typeface="+mj-ea"/>
            </a:endParaRPr>
          </a:p>
          <a:p>
            <a:pPr marL="0" indent="0">
              <a:buNone/>
            </a:pPr>
            <a:r>
              <a:rPr kumimoji="0" lang="ja-JP" altLang="en-US" b="0" i="0" u="none" strike="noStrike" cap="none" normalizeH="0" baseline="0" dirty="0">
                <a:ln>
                  <a:noFill/>
                </a:ln>
                <a:effectLst/>
                <a:latin typeface="+mj-ea"/>
                <a:ea typeface="+mj-ea"/>
              </a:rPr>
              <a:t> 危惧される具体的な健康被害</a:t>
            </a:r>
          </a:p>
          <a:p>
            <a:pPr marL="0" indent="0">
              <a:buNone/>
            </a:pPr>
            <a:r>
              <a:rPr kumimoji="0" lang="ja-JP" altLang="en-US" b="0" i="0" u="none" strike="noStrike" cap="none" normalizeH="0" baseline="0" dirty="0">
                <a:ln>
                  <a:noFill/>
                </a:ln>
                <a:effectLst/>
                <a:latin typeface="+mj-ea"/>
                <a:ea typeface="+mj-ea"/>
              </a:rPr>
              <a:t>製剤の製造所で実施している原薬の受入試験において、全てのロット、全ての試験項目で規格に適合していることを確認しております。また、これまでの安定性モニタリングの結果においても、使用期限内に不適合となる可能性を示す試験結果は認められておりません。したがいまして、当該製品使用によって重篤な健康被害が生じる可能性はないと考えております。</a:t>
            </a:r>
            <a:endParaRPr kumimoji="0" lang="en-US" altLang="ja-JP" b="0" i="0" u="none" strike="noStrike" cap="none" normalizeH="0" baseline="0" dirty="0">
              <a:ln>
                <a:noFill/>
              </a:ln>
              <a:effectLst/>
              <a:latin typeface="+mj-ea"/>
              <a:ea typeface="+mj-ea"/>
            </a:endParaRPr>
          </a:p>
          <a:p>
            <a:pPr marL="0" indent="0">
              <a:buNone/>
            </a:pPr>
            <a:r>
              <a:rPr lang="ja-JP" altLang="en-US" dirty="0">
                <a:solidFill>
                  <a:srgbClr val="C00000"/>
                </a:solidFill>
              </a:rPr>
              <a:t>⇒他の製品はどうなのか？がとても気になりました。</a:t>
            </a:r>
            <a:endParaRPr lang="en-US" altLang="ja-JP" dirty="0">
              <a:solidFill>
                <a:srgbClr val="C00000"/>
              </a:solidFill>
              <a:latin typeface="+mn-ea"/>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3492</TotalTime>
  <Words>185</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ＭＳ Ｐゴシック</vt:lpstr>
      <vt:lpstr>Arial</vt:lpstr>
      <vt:lpstr>Calibri</vt:lpstr>
      <vt:lpstr>Calibri Light</vt:lpstr>
      <vt:lpstr>Office テーマ</vt:lpstr>
      <vt:lpstr>販売名：ホミカエキス散「ホエイ」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302</cp:revision>
  <dcterms:created xsi:type="dcterms:W3CDTF">2015-03-05T03:29:01Z</dcterms:created>
  <dcterms:modified xsi:type="dcterms:W3CDTF">2023-12-25T16:14:53Z</dcterms:modified>
</cp:coreProperties>
</file>