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53" y="7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969498"/>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中薬杞菊地黄丸　　</a:t>
            </a:r>
            <a:r>
              <a:rPr lang="en-US" altLang="ja-JP" sz="3200" dirty="0">
                <a:sym typeface="Wingdings" panose="05000000000000000000" pitchFamily="2" charset="2"/>
              </a:rPr>
              <a:t>(2)</a:t>
            </a:r>
            <a:r>
              <a:rPr lang="ja-JP" altLang="en-US" sz="3200" dirty="0">
                <a:sym typeface="Wingdings" panose="05000000000000000000" pitchFamily="2" charset="2"/>
              </a:rPr>
              <a:t>槐角丸　　</a:t>
            </a:r>
            <a:r>
              <a:rPr lang="en-US" altLang="ja-JP" sz="3200" dirty="0">
                <a:sym typeface="Wingdings" panose="05000000000000000000" pitchFamily="2" charset="2"/>
              </a:rPr>
              <a:t>(3)</a:t>
            </a:r>
            <a:r>
              <a:rPr lang="ja-JP" altLang="en-US" sz="3200" dirty="0">
                <a:sym typeface="Wingdings" panose="05000000000000000000" pitchFamily="2" charset="2"/>
              </a:rPr>
              <a:t>ジメイ丸</a:t>
            </a:r>
            <a:r>
              <a:rPr lang="en-US" altLang="ja-JP" sz="3200" dirty="0">
                <a:sym typeface="Wingdings" panose="05000000000000000000" pitchFamily="2" charset="2"/>
              </a:rPr>
              <a:t> </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969500"/>
            <a:ext cx="12192000" cy="5888505"/>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約</a:t>
            </a:r>
            <a:r>
              <a:rPr kumimoji="0" lang="en-US" altLang="ja-JP" dirty="0">
                <a:solidFill>
                  <a:srgbClr val="000000"/>
                </a:solidFill>
                <a:latin typeface="Arial Unicode MS"/>
              </a:rPr>
              <a:t>40</a:t>
            </a:r>
            <a:r>
              <a:rPr kumimoji="0" lang="ja-JP" altLang="en-US" dirty="0">
                <a:solidFill>
                  <a:srgbClr val="000000"/>
                </a:solidFill>
                <a:latin typeface="Arial Unicode MS"/>
              </a:rPr>
              <a:t>　　　　　　　　　</a:t>
            </a:r>
            <a:r>
              <a:rPr kumimoji="0" lang="ja-JP" altLang="en-US" b="0" i="0" u="none" strike="noStrike" cap="none" normalizeH="0" baseline="0" dirty="0">
                <a:ln>
                  <a:noFill/>
                </a:ln>
                <a:solidFill>
                  <a:srgbClr val="000000"/>
                </a:solidFill>
                <a:effectLst/>
                <a:latin typeface="Arial Unicode MS"/>
              </a:rPr>
              <a:t>約</a:t>
            </a:r>
            <a:r>
              <a:rPr kumimoji="0" lang="en-US" altLang="ja-JP" b="0" i="0" u="none" strike="noStrike" cap="none" normalizeH="0" baseline="0" dirty="0">
                <a:ln>
                  <a:noFill/>
                </a:ln>
                <a:solidFill>
                  <a:srgbClr val="000000"/>
                </a:solidFill>
                <a:effectLst/>
                <a:latin typeface="Arial Unicode MS"/>
              </a:rPr>
              <a:t>10</a:t>
            </a:r>
            <a:r>
              <a:rPr kumimoji="0" lang="ja-JP" altLang="en-US" b="0" i="0" u="none" strike="noStrike" cap="none" normalizeH="0" baseline="0" dirty="0">
                <a:ln>
                  <a:noFill/>
                </a:ln>
                <a:solidFill>
                  <a:srgbClr val="000000"/>
                </a:solidFill>
                <a:effectLst/>
                <a:latin typeface="Arial Unicode MS"/>
              </a:rPr>
              <a:t>万箱　　　 </a:t>
            </a:r>
            <a:r>
              <a:rPr kumimoji="0" lang="en-US" altLang="ja-JP" b="0" i="0" u="none" strike="noStrike" cap="none" normalizeH="0" baseline="0" dirty="0">
                <a:ln>
                  <a:noFill/>
                </a:ln>
                <a:solidFill>
                  <a:srgbClr val="000000"/>
                </a:solidFill>
                <a:effectLst/>
                <a:latin typeface="Arial Unicode MS"/>
              </a:rPr>
              <a:t>2019</a:t>
            </a:r>
            <a:r>
              <a:rPr kumimoji="0" lang="ja-JP" altLang="en-US" b="0" i="0" u="none" strike="noStrike" cap="none" normalizeH="0" baseline="0" dirty="0">
                <a:ln>
                  <a:noFill/>
                </a:ln>
                <a:solidFill>
                  <a:srgbClr val="000000"/>
                </a:solidFill>
                <a:effectLst/>
                <a:latin typeface="Arial Unicode MS"/>
              </a:rPr>
              <a:t>年</a:t>
            </a:r>
            <a:r>
              <a:rPr kumimoji="0" lang="en-US" altLang="ja-JP" b="0" i="0" u="none" strike="noStrike" cap="none" normalizeH="0" baseline="0" dirty="0">
                <a:ln>
                  <a:noFill/>
                </a:ln>
                <a:solidFill>
                  <a:srgbClr val="000000"/>
                </a:solidFill>
                <a:effectLst/>
                <a:latin typeface="Arial Unicode MS"/>
              </a:rPr>
              <a:t>02</a:t>
            </a:r>
            <a:r>
              <a:rPr kumimoji="0" lang="ja-JP" altLang="en-US" b="0" i="0" u="none" strike="noStrike" cap="none" normalizeH="0" baseline="0" dirty="0">
                <a:ln>
                  <a:noFill/>
                </a:ln>
                <a:solidFill>
                  <a:srgbClr val="000000"/>
                </a:solidFill>
                <a:effectLst/>
                <a:latin typeface="Arial Unicode MS"/>
              </a:rPr>
              <a:t>月～</a:t>
            </a:r>
            <a:r>
              <a:rPr kumimoji="0" lang="en-US" altLang="ja-JP" b="0" i="0" u="none" strike="noStrike" cap="none" normalizeH="0" baseline="0" dirty="0">
                <a:ln>
                  <a:noFill/>
                </a:ln>
                <a:solidFill>
                  <a:srgbClr val="000000"/>
                </a:solidFill>
                <a:effectLst/>
                <a:latin typeface="Arial Unicode MS"/>
              </a:rPr>
              <a:t>2023</a:t>
            </a:r>
            <a:r>
              <a:rPr kumimoji="0" lang="ja-JP" altLang="en-US" b="0" i="0" u="none" strike="noStrike" cap="none" normalizeH="0" baseline="0" dirty="0">
                <a:ln>
                  <a:noFill/>
                </a:ln>
                <a:solidFill>
                  <a:srgbClr val="000000"/>
                </a:solidFill>
                <a:effectLst/>
                <a:latin typeface="Arial Unicode MS"/>
              </a:rPr>
              <a:t>年</a:t>
            </a:r>
            <a:r>
              <a:rPr kumimoji="0" lang="en-US" altLang="ja-JP" b="0" i="0" u="none" strike="noStrike" cap="none" normalizeH="0" baseline="0" dirty="0">
                <a:ln>
                  <a:noFill/>
                </a:ln>
                <a:solidFill>
                  <a:srgbClr val="000000"/>
                </a:solidFill>
                <a:effectLst/>
                <a:latin typeface="Arial Unicode MS"/>
              </a:rPr>
              <a:t>03</a:t>
            </a:r>
            <a:r>
              <a:rPr kumimoji="0" lang="ja-JP" altLang="en-US" dirty="0">
                <a:solidFill>
                  <a:srgbClr val="000000"/>
                </a:solidFill>
                <a:latin typeface="Arial Unicode MS"/>
              </a:rPr>
              <a:t>月</a:t>
            </a:r>
            <a:endParaRPr kumimoji="0" lang="en-US" altLang="ja-JP" b="0" i="0" u="none" strike="noStrike" cap="none" normalizeH="0" baseline="0" dirty="0">
              <a:ln>
                <a:noFill/>
              </a:ln>
              <a:solidFill>
                <a:srgbClr val="000000"/>
              </a:solidFill>
              <a:effectLst/>
              <a:latin typeface="Arial Unicode MS"/>
            </a:endParaRPr>
          </a:p>
          <a:p>
            <a:pPr marL="0" indent="0">
              <a:buNone/>
            </a:pPr>
            <a:r>
              <a:rPr lang="ja-JP" altLang="en-US" dirty="0"/>
              <a:t>回収理由　２０２３年１１月０８日</a:t>
            </a:r>
            <a:endParaRPr lang="en-US" altLang="ja-JP" dirty="0"/>
          </a:p>
          <a:p>
            <a:pPr marL="0" indent="0">
              <a:buNone/>
            </a:pPr>
            <a:r>
              <a:rPr kumimoji="0" lang="ja-JP" altLang="en-US" b="0" i="0" u="none" strike="noStrike" cap="none" normalizeH="0" baseline="0" dirty="0">
                <a:ln>
                  <a:noFill/>
                </a:ln>
                <a:effectLst/>
                <a:latin typeface="+mj-ea"/>
                <a:ea typeface="+mj-ea"/>
              </a:rPr>
              <a:t>当該製品の添加物量が承認書と異なっていることが確認されたため、使用期限内の全ロットを自主回収いたします。</a:t>
            </a:r>
            <a:endParaRPr kumimoji="0" lang="en-US" altLang="ja-JP" b="0" i="0" u="none" strike="noStrike" cap="none" normalizeH="0" baseline="0" dirty="0">
              <a:ln>
                <a:noFill/>
              </a:ln>
              <a:effectLst/>
              <a:latin typeface="+mj-ea"/>
              <a:ea typeface="+mj-ea"/>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松浦薬業は承認書齟齬、</a:t>
            </a:r>
            <a:r>
              <a:rPr lang="en-US" altLang="ja-JP" dirty="0">
                <a:solidFill>
                  <a:srgbClr val="C00000"/>
                </a:solidFill>
              </a:rPr>
              <a:t>GMP</a:t>
            </a:r>
            <a:r>
              <a:rPr lang="ja-JP" altLang="en-US" dirty="0">
                <a:solidFill>
                  <a:srgbClr val="C00000"/>
                </a:solidFill>
              </a:rPr>
              <a:t>不正、偽造・偽証で愛知県から処分を受けています。</a:t>
            </a:r>
            <a:endParaRPr lang="en-US" altLang="ja-JP" dirty="0">
              <a:solidFill>
                <a:srgbClr val="C00000"/>
              </a:solidFill>
            </a:endParaRPr>
          </a:p>
          <a:p>
            <a:pPr marL="0" indent="0">
              <a:buNone/>
            </a:pPr>
            <a:r>
              <a:rPr lang="ja-JP" altLang="en-US" dirty="0">
                <a:solidFill>
                  <a:srgbClr val="C00000"/>
                </a:solidFill>
              </a:rPr>
              <a:t>その時の承認書齟齬チェックで分からなかったようです。</a:t>
            </a:r>
            <a:endParaRPr lang="en-US" altLang="ja-JP" dirty="0">
              <a:solidFill>
                <a:srgbClr val="C00000"/>
              </a:solidFill>
            </a:endParaRPr>
          </a:p>
          <a:p>
            <a:pPr marL="0" indent="0">
              <a:buNone/>
            </a:pPr>
            <a:r>
              <a:rPr lang="ja-JP" altLang="en-US" dirty="0">
                <a:solidFill>
                  <a:srgbClr val="C00000"/>
                </a:solidFill>
              </a:rPr>
              <a:t>それとも解釈が違ったのでしょうか。</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3477</TotalTime>
  <Words>112</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販売名：(1)中薬杞菊地黄丸　　(2)槐角丸　　(3)ジメイ丸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301</cp:revision>
  <dcterms:created xsi:type="dcterms:W3CDTF">2015-03-05T03:29:01Z</dcterms:created>
  <dcterms:modified xsi:type="dcterms:W3CDTF">2023-12-23T02:56:08Z</dcterms:modified>
</cp:coreProperties>
</file>