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61" d="100"/>
          <a:sy n="61" d="100"/>
        </p:scale>
        <p:origin x="53" y="7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2023/12/23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2023/12/23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2"/>
            <a:ext cx="12192000" cy="646331"/>
          </a:xfrm>
        </p:spPr>
        <p:txBody>
          <a:bodyPr>
            <a:noAutofit/>
          </a:bodyPr>
          <a:lstStyle/>
          <a:p>
            <a:r>
              <a:rPr lang="ja-JP" altLang="en-US" sz="2800" dirty="0">
                <a:sym typeface="Wingdings" panose="05000000000000000000" pitchFamily="2" charset="2"/>
              </a:rPr>
              <a:t>販売名：クラシエ桂枝茯苓丸料エキス細粒</a:t>
            </a:r>
            <a:r>
              <a:rPr lang="en-US" altLang="ja-JP" sz="2800" dirty="0">
                <a:sym typeface="Wingdings" panose="05000000000000000000" pitchFamily="2" charset="2"/>
              </a:rPr>
              <a:t> </a:t>
            </a:r>
            <a:r>
              <a:rPr lang="ja-JP" altLang="en-US" sz="2800" dirty="0">
                <a:sym typeface="Wingdings" panose="05000000000000000000" pitchFamily="2" charset="2"/>
              </a:rPr>
              <a:t> 　　</a:t>
            </a:r>
            <a:r>
              <a:rPr lang="en-US" altLang="ja-JP" sz="2800" dirty="0">
                <a:sym typeface="Wingdings" panose="05000000000000000000" pitchFamily="2" charset="2"/>
              </a:rPr>
              <a:t> </a:t>
            </a:r>
            <a:r>
              <a:rPr lang="ja-JP" altLang="en-US" sz="2800" dirty="0">
                <a:solidFill>
                  <a:srgbClr val="C00000"/>
                </a:solidFill>
                <a:sym typeface="Wingdings" panose="05000000000000000000" pitchFamily="2" charset="2"/>
              </a:rPr>
              <a:t>製品回収</a:t>
            </a:r>
            <a:endParaRPr kumimoji="1" lang="ja-JP" altLang="en-US" sz="2800" dirty="0">
              <a:solidFill>
                <a:srgbClr val="C00000"/>
              </a:solidFill>
            </a:endParaRPr>
          </a:p>
        </p:txBody>
      </p:sp>
      <p:sp>
        <p:nvSpPr>
          <p:cNvPr id="3" name="コンテンツ プレースホルダー 2"/>
          <p:cNvSpPr>
            <a:spLocks noGrp="1"/>
          </p:cNvSpPr>
          <p:nvPr>
            <p:ph idx="1"/>
          </p:nvPr>
        </p:nvSpPr>
        <p:spPr>
          <a:xfrm>
            <a:off x="0" y="646334"/>
            <a:ext cx="12192000" cy="6211672"/>
          </a:xfrm>
        </p:spPr>
        <p:txBody>
          <a:bodyPr>
            <a:noAutofit/>
          </a:bodyPr>
          <a:lstStyle/>
          <a:p>
            <a:pPr marL="0" indent="0">
              <a:buNone/>
            </a:pPr>
            <a:r>
              <a:rPr lang="ja-JP" altLang="en-US" sz="2400" dirty="0"/>
              <a:t>対象ロット　　　　数量及　　　　　　出荷時期</a:t>
            </a:r>
            <a:endParaRPr lang="en-US" altLang="ja-JP" sz="2400" dirty="0"/>
          </a:p>
          <a:p>
            <a:pPr marL="0" indent="0">
              <a:buNone/>
            </a:pPr>
            <a:r>
              <a:rPr kumimoji="0" lang="ja-JP" altLang="en-US" sz="2000" dirty="0">
                <a:solidFill>
                  <a:srgbClr val="000000"/>
                </a:solidFill>
                <a:latin typeface="Arial Unicode MS"/>
              </a:rPr>
              <a:t>　</a:t>
            </a:r>
            <a:r>
              <a:rPr kumimoji="0" lang="en-US" altLang="ja-JP" sz="2000" dirty="0">
                <a:solidFill>
                  <a:srgbClr val="000000"/>
                </a:solidFill>
                <a:latin typeface="Arial Unicode MS"/>
              </a:rPr>
              <a:t>7</a:t>
            </a:r>
            <a:r>
              <a:rPr kumimoji="0" lang="ja-JP" altLang="en-US" sz="2000" dirty="0">
                <a:solidFill>
                  <a:srgbClr val="000000"/>
                </a:solidFill>
                <a:latin typeface="Arial Unicode MS"/>
              </a:rPr>
              <a:t>　</a:t>
            </a:r>
            <a:r>
              <a:rPr kumimoji="0" lang="ja-JP" altLang="en-US" sz="2000" b="0" i="0" u="none" strike="noStrike" cap="none" normalizeH="0" baseline="0" dirty="0">
                <a:ln>
                  <a:noFill/>
                </a:ln>
                <a:solidFill>
                  <a:srgbClr val="000000"/>
                </a:solidFill>
                <a:effectLst/>
                <a:latin typeface="Arial Unicode MS"/>
              </a:rPr>
              <a:t>約２万箱　　</a:t>
            </a:r>
            <a:r>
              <a:rPr kumimoji="0" lang="en-US" altLang="ja-JP" sz="2000" b="0" i="0" u="none" strike="noStrike" cap="none" normalizeH="0" baseline="0" dirty="0">
                <a:ln>
                  <a:noFill/>
                </a:ln>
                <a:solidFill>
                  <a:srgbClr val="000000"/>
                </a:solidFill>
                <a:effectLst/>
                <a:latin typeface="Arial Unicode MS"/>
              </a:rPr>
              <a:t>13A74S</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2,446</a:t>
            </a:r>
            <a:r>
              <a:rPr kumimoji="0" lang="ja-JP" altLang="en-US" sz="2000" b="0" i="0" u="none" strike="noStrike" cap="none" normalizeH="0" baseline="0" dirty="0">
                <a:ln>
                  <a:noFill/>
                </a:ln>
                <a:solidFill>
                  <a:srgbClr val="000000"/>
                </a:solidFill>
                <a:effectLst/>
                <a:latin typeface="Arial Unicode MS"/>
              </a:rPr>
              <a:t>　 </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08</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31</a:t>
            </a:r>
            <a:r>
              <a:rPr kumimoji="0" lang="ja-JP" altLang="en-US" sz="2000" b="0" i="0" u="none" strike="noStrike" cap="none" normalizeH="0" baseline="0" dirty="0">
                <a:ln>
                  <a:noFill/>
                </a:ln>
                <a:solidFill>
                  <a:srgbClr val="000000"/>
                </a:solidFill>
                <a:effectLst/>
                <a:latin typeface="Arial Unicode MS"/>
              </a:rPr>
              <a:t>日～</a:t>
            </a:r>
            <a:r>
              <a:rPr kumimoji="0" lang="en-US" altLang="ja-JP" sz="2000" b="0" i="0" u="none" strike="noStrike" cap="none" normalizeH="0" baseline="0" dirty="0">
                <a:ln>
                  <a:noFill/>
                </a:ln>
                <a:solidFill>
                  <a:srgbClr val="000000"/>
                </a:solidFill>
                <a:effectLst/>
                <a:latin typeface="Arial Unicode MS"/>
              </a:rPr>
              <a:t>2023</a:t>
            </a:r>
            <a:r>
              <a:rPr kumimoji="0" lang="ja-JP" altLang="en-US" sz="2000" b="0" i="0" u="none" strike="noStrike" cap="none" normalizeH="0" baseline="0" dirty="0">
                <a:ln>
                  <a:noFill/>
                </a:ln>
                <a:solidFill>
                  <a:srgbClr val="000000"/>
                </a:solidFill>
                <a:effectLst/>
                <a:latin typeface="Arial Unicode MS"/>
              </a:rPr>
              <a:t>年</a:t>
            </a:r>
            <a:r>
              <a:rPr kumimoji="0" lang="en-US" altLang="ja-JP" sz="2000" b="0" i="0" u="none" strike="noStrike" cap="none" normalizeH="0" baseline="0" dirty="0">
                <a:ln>
                  <a:noFill/>
                </a:ln>
                <a:solidFill>
                  <a:srgbClr val="000000"/>
                </a:solidFill>
                <a:effectLst/>
                <a:latin typeface="Arial Unicode MS"/>
              </a:rPr>
              <a:t>11</a:t>
            </a:r>
            <a:r>
              <a:rPr kumimoji="0" lang="ja-JP" altLang="en-US" sz="2000" b="0" i="0" u="none" strike="noStrike" cap="none" normalizeH="0" baseline="0" dirty="0">
                <a:ln>
                  <a:noFill/>
                </a:ln>
                <a:solidFill>
                  <a:srgbClr val="000000"/>
                </a:solidFill>
                <a:effectLst/>
                <a:latin typeface="Arial Unicode MS"/>
              </a:rPr>
              <a:t>月</a:t>
            </a:r>
            <a:r>
              <a:rPr kumimoji="0" lang="en-US" altLang="ja-JP" sz="2000" b="0" i="0" u="none" strike="noStrike" cap="none" normalizeH="0" baseline="0" dirty="0">
                <a:ln>
                  <a:noFill/>
                </a:ln>
                <a:solidFill>
                  <a:srgbClr val="000000"/>
                </a:solidFill>
                <a:effectLst/>
                <a:latin typeface="Arial Unicode MS"/>
              </a:rPr>
              <a:t>09</a:t>
            </a:r>
            <a:r>
              <a:rPr kumimoji="0" lang="ja-JP" altLang="en-US" sz="2000" b="0" i="0" u="none" strike="noStrike" cap="none" normalizeH="0" baseline="0" dirty="0">
                <a:ln>
                  <a:noFill/>
                </a:ln>
                <a:solidFill>
                  <a:srgbClr val="000000"/>
                </a:solidFill>
                <a:effectLst/>
                <a:latin typeface="Arial Unicode MS"/>
              </a:rPr>
              <a:t>日</a:t>
            </a:r>
            <a:endParaRPr kumimoji="0" lang="en-US" altLang="ja-JP" sz="2000" b="0" i="0" u="none" strike="noStrike" cap="none" normalizeH="0" baseline="0" dirty="0">
              <a:ln>
                <a:noFill/>
              </a:ln>
              <a:solidFill>
                <a:srgbClr val="000000"/>
              </a:solidFill>
              <a:effectLst/>
              <a:latin typeface="Arial Unicode MS"/>
            </a:endParaRPr>
          </a:p>
          <a:p>
            <a:pPr marL="0" indent="0">
              <a:buNone/>
            </a:pPr>
            <a:r>
              <a:rPr lang="ja-JP" altLang="en-US" sz="2600" dirty="0"/>
              <a:t>回収理由　２０２３年１１月２７日</a:t>
            </a:r>
            <a:endParaRPr lang="en-US" altLang="ja-JP" sz="2600" dirty="0"/>
          </a:p>
          <a:p>
            <a:pPr marL="0" indent="0">
              <a:buNone/>
            </a:pPr>
            <a:r>
              <a:rPr kumimoji="0" lang="ja-JP" altLang="en-US" sz="2600" b="0" i="0" u="none" strike="noStrike" cap="none" normalizeH="0" baseline="0" dirty="0">
                <a:ln>
                  <a:noFill/>
                </a:ln>
                <a:effectLst/>
                <a:latin typeface="+mj-ea"/>
                <a:ea typeface="+mj-ea"/>
              </a:rPr>
              <a:t>「味が違う・においが異なる」との品質情報がよせられ、調査したところ、本品の原料である桂枝茯苓丸エキスを製造する直前に同一製造設備で製造を行ったエキス粉末の一部成分が製品中に微量検出されたことから、上記ロットに該当する製品を自主回収することにいたしました。</a:t>
            </a:r>
            <a:endParaRPr kumimoji="0" lang="en-US" altLang="ja-JP" sz="2600" b="0" i="0" u="none" strike="noStrike" cap="none" normalizeH="0" baseline="0" dirty="0">
              <a:ln>
                <a:noFill/>
              </a:ln>
              <a:effectLst/>
              <a:latin typeface="+mj-ea"/>
              <a:ea typeface="+mj-ea"/>
            </a:endParaRPr>
          </a:p>
          <a:p>
            <a:pPr marL="0" indent="0">
              <a:buNone/>
            </a:pPr>
            <a:r>
              <a:rPr lang="ja-JP" altLang="en-US" sz="2600" dirty="0"/>
              <a:t>危惧される具体的な健康被害</a:t>
            </a:r>
          </a:p>
          <a:p>
            <a:pPr marL="0" indent="0">
              <a:buNone/>
            </a:pPr>
            <a:r>
              <a:rPr lang="ja-JP" altLang="en-US" sz="2600" dirty="0"/>
              <a:t>本製品に混入したのは一般用医薬品として承認を受けた漢方薬（かっ香正気散）の一部成分であること、カッコウ由来成分</a:t>
            </a:r>
            <a:r>
              <a:rPr lang="en-US" altLang="ja-JP" sz="2600" dirty="0"/>
              <a:t>(</a:t>
            </a:r>
            <a:r>
              <a:rPr lang="ja-JP" altLang="en-US" sz="2600" dirty="0"/>
              <a:t>推定分子量</a:t>
            </a:r>
            <a:r>
              <a:rPr lang="en-US" altLang="ja-JP" sz="2600" dirty="0"/>
              <a:t>204</a:t>
            </a:r>
            <a:r>
              <a:rPr lang="ja-JP" altLang="en-US" sz="2600" dirty="0"/>
              <a:t>と推定</a:t>
            </a:r>
            <a:r>
              <a:rPr lang="en-US" altLang="ja-JP" sz="2600" dirty="0"/>
              <a:t>)</a:t>
            </a:r>
            <a:r>
              <a:rPr lang="ja-JP" altLang="en-US" sz="2600" dirty="0"/>
              <a:t>を指標に混入量を測定したところ</a:t>
            </a:r>
            <a:r>
              <a:rPr lang="en-US" altLang="ja-JP" sz="2600" dirty="0"/>
              <a:t>1ppm</a:t>
            </a:r>
            <a:r>
              <a:rPr lang="ja-JP" altLang="en-US" sz="2600" dirty="0"/>
              <a:t>以下と微量であることから、本製品の使用による重篤な健康被害のおそれはないものと考えます。</a:t>
            </a:r>
            <a:endParaRPr lang="en-US" altLang="ja-JP" sz="2600" dirty="0"/>
          </a:p>
          <a:p>
            <a:pPr marL="0" indent="0">
              <a:buNone/>
            </a:pPr>
            <a:r>
              <a:rPr lang="ja-JP" altLang="en-US" sz="2600" dirty="0">
                <a:solidFill>
                  <a:srgbClr val="C00000"/>
                </a:solidFill>
              </a:rPr>
              <a:t>⇒洗浄バリデーションの不備というか、基準が、官能検査のレベルより高かった可能性があります。</a:t>
            </a:r>
            <a:endParaRPr lang="en-US" altLang="ja-JP" sz="2600" dirty="0">
              <a:solidFill>
                <a:srgbClr val="C00000"/>
              </a:solidFill>
              <a:latin typeface="+mn-ea"/>
            </a:endParaRPr>
          </a:p>
        </p:txBody>
      </p:sp>
      <p:sp>
        <p:nvSpPr>
          <p:cNvPr id="6" name="Rectangle 3">
            <a:extLst>
              <a:ext uri="{FF2B5EF4-FFF2-40B4-BE49-F238E27FC236}">
                <a16:creationId xmlns:a16="http://schemas.microsoft.com/office/drawing/2014/main" id="{1E5BB63B-7742-D026-8A6B-C6081C985EEA}"/>
              </a:ext>
            </a:extLst>
          </p:cNvPr>
          <p:cNvSpPr>
            <a:spLocks noChangeArrowheads="1"/>
          </p:cNvSpPr>
          <p:nvPr/>
        </p:nvSpPr>
        <p:spPr bwMode="auto">
          <a:xfrm>
            <a:off x="0" y="-323166"/>
            <a:ext cx="18473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br>
              <a:rPr kumimoji="0" lang="ja-JP" altLang="ja-JP" sz="1800" b="0" i="0" u="none" strike="noStrike" cap="none" normalizeH="0" baseline="0" dirty="0">
                <a:ln>
                  <a:noFill/>
                </a:ln>
                <a:solidFill>
                  <a:schemeClr val="tx1"/>
                </a:solidFill>
                <a:effectLst/>
              </a:rPr>
            </a:br>
            <a:endParaRPr kumimoji="0" lang="ja-JP" altLang="ja-JP"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3472</TotalTime>
  <Words>204</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Arial Unicode MS</vt:lpstr>
      <vt:lpstr>ＭＳ Ｐゴシック</vt:lpstr>
      <vt:lpstr>Arial</vt:lpstr>
      <vt:lpstr>Calibri</vt:lpstr>
      <vt:lpstr>Calibri Light</vt:lpstr>
      <vt:lpstr>Office テーマ</vt:lpstr>
      <vt:lpstr>販売名：クラシエ桂枝茯苓丸料エキス細粒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300</cp:revision>
  <dcterms:created xsi:type="dcterms:W3CDTF">2015-03-05T03:29:01Z</dcterms:created>
  <dcterms:modified xsi:type="dcterms:W3CDTF">2023-12-23T02:51:00Z</dcterms:modified>
</cp:coreProperties>
</file>