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1" d="100"/>
          <a:sy n="61" d="100"/>
        </p:scale>
        <p:origin x="53" y="7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646331"/>
          </a:xfrm>
        </p:spPr>
        <p:txBody>
          <a:bodyPr>
            <a:noAutofit/>
          </a:bodyPr>
          <a:lstStyle/>
          <a:p>
            <a:r>
              <a:rPr lang="ja-JP" altLang="en-US" sz="2800" dirty="0">
                <a:sym typeface="Wingdings" panose="05000000000000000000" pitchFamily="2" charset="2"/>
              </a:rPr>
              <a:t>販売名：ワーファリン顆粒</a:t>
            </a:r>
            <a:r>
              <a:rPr lang="en-US" altLang="ja-JP" sz="2800" dirty="0">
                <a:sym typeface="Wingdings" panose="05000000000000000000" pitchFamily="2" charset="2"/>
              </a:rPr>
              <a:t>0.2% </a:t>
            </a:r>
            <a:r>
              <a:rPr lang="ja-JP" altLang="en-US" sz="2800" dirty="0">
                <a:sym typeface="Wingdings" panose="05000000000000000000" pitchFamily="2" charset="2"/>
              </a:rPr>
              <a:t>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646334"/>
            <a:ext cx="12192000" cy="6211672"/>
          </a:xfrm>
        </p:spPr>
        <p:txBody>
          <a:bodyPr>
            <a:noAutofit/>
          </a:bodyPr>
          <a:lstStyle/>
          <a:p>
            <a:pPr marL="0" indent="0">
              <a:buNone/>
            </a:pPr>
            <a:r>
              <a:rPr lang="ja-JP" altLang="en-US" sz="2400" dirty="0"/>
              <a:t>対象ロット　　　　数量及　　　　　　出荷時期</a:t>
            </a:r>
            <a:endParaRPr lang="en-US" altLang="ja-JP" sz="2400" dirty="0"/>
          </a:p>
          <a:p>
            <a:pPr marL="0" indent="0">
              <a:buNone/>
            </a:pPr>
            <a:r>
              <a:rPr kumimoji="0" lang="ja-JP" altLang="en-US" sz="2000" b="0" i="0" u="none" strike="noStrike" cap="none" normalizeH="0" baseline="0" dirty="0">
                <a:ln>
                  <a:noFill/>
                </a:ln>
                <a:solidFill>
                  <a:srgbClr val="000000"/>
                </a:solidFill>
                <a:effectLst/>
                <a:latin typeface="Arial Unicode MS"/>
              </a:rPr>
              <a:t>容器包装</a:t>
            </a:r>
            <a:r>
              <a:rPr kumimoji="0" lang="en-US" altLang="ja-JP" sz="2000" b="0" i="0" u="none" strike="noStrike" cap="none" normalizeH="0" baseline="0" dirty="0">
                <a:ln>
                  <a:noFill/>
                </a:ln>
                <a:solidFill>
                  <a:srgbClr val="000000"/>
                </a:solidFill>
                <a:effectLst/>
                <a:latin typeface="Arial Unicode MS"/>
              </a:rPr>
              <a:t>100g</a:t>
            </a:r>
            <a:r>
              <a:rPr kumimoji="0" lang="ja-JP" altLang="en-US" sz="2000" b="0" i="0" u="none" strike="noStrike" cap="none" normalizeH="0" baseline="0" dirty="0">
                <a:ln>
                  <a:noFill/>
                </a:ln>
                <a:solidFill>
                  <a:srgbClr val="000000"/>
                </a:solidFill>
                <a:effectLst/>
                <a:latin typeface="Arial Unicode MS"/>
              </a:rPr>
              <a:t>　　</a:t>
            </a:r>
            <a:r>
              <a:rPr kumimoji="0" lang="en-US" altLang="ja-JP" sz="2000" b="0" i="0" u="none" strike="noStrike" cap="none" normalizeH="0" baseline="0" dirty="0">
                <a:ln>
                  <a:noFill/>
                </a:ln>
                <a:solidFill>
                  <a:srgbClr val="000000"/>
                </a:solidFill>
                <a:effectLst/>
                <a:latin typeface="Arial Unicode MS"/>
              </a:rPr>
              <a:t>13A74S</a:t>
            </a:r>
            <a:r>
              <a:rPr kumimoji="0" lang="ja-JP" altLang="en-US" sz="2000" b="0" i="0" u="none" strike="noStrike" cap="none" normalizeH="0" baseline="0" dirty="0">
                <a:ln>
                  <a:noFill/>
                </a:ln>
                <a:solidFill>
                  <a:srgbClr val="000000"/>
                </a:solidFill>
                <a:effectLst/>
                <a:latin typeface="Arial Unicode MS"/>
              </a:rPr>
              <a:t>　</a:t>
            </a:r>
            <a:r>
              <a:rPr kumimoji="0" lang="en-US" altLang="ja-JP" sz="2000" b="0" i="0" u="none" strike="noStrike" cap="none" normalizeH="0" baseline="0" dirty="0">
                <a:ln>
                  <a:noFill/>
                </a:ln>
                <a:solidFill>
                  <a:srgbClr val="000000"/>
                </a:solidFill>
                <a:effectLst/>
                <a:latin typeface="Arial Unicode MS"/>
              </a:rPr>
              <a:t>2,446</a:t>
            </a:r>
            <a:r>
              <a:rPr kumimoji="0" lang="ja-JP" altLang="en-US" sz="2000" b="0" i="0" u="none" strike="noStrike" cap="none" normalizeH="0" baseline="0" dirty="0">
                <a:ln>
                  <a:noFill/>
                </a:ln>
                <a:solidFill>
                  <a:srgbClr val="000000"/>
                </a:solidFill>
                <a:effectLst/>
                <a:latin typeface="Arial Unicode MS"/>
              </a:rPr>
              <a:t>　 </a:t>
            </a:r>
            <a:r>
              <a:rPr kumimoji="0" lang="en-US" altLang="ja-JP" sz="2000" b="0" i="0" u="none" strike="noStrike" cap="none" normalizeH="0" baseline="0" dirty="0">
                <a:ln>
                  <a:noFill/>
                </a:ln>
                <a:solidFill>
                  <a:srgbClr val="000000"/>
                </a:solidFill>
                <a:effectLst/>
                <a:latin typeface="Arial Unicode MS"/>
              </a:rPr>
              <a:t>2021</a:t>
            </a:r>
            <a:r>
              <a:rPr kumimoji="0" lang="ja-JP" altLang="en-US" sz="2000" b="0" i="0" u="none" strike="noStrike" cap="none" normalizeH="0" baseline="0" dirty="0">
                <a:ln>
                  <a:noFill/>
                </a:ln>
                <a:solidFill>
                  <a:srgbClr val="000000"/>
                </a:solidFill>
                <a:effectLst/>
                <a:latin typeface="Arial Unicode MS"/>
              </a:rPr>
              <a:t>年</a:t>
            </a:r>
            <a:r>
              <a:rPr kumimoji="0" lang="en-US" altLang="ja-JP" sz="2000" b="0" i="0" u="none" strike="noStrike" cap="none" normalizeH="0" baseline="0" dirty="0">
                <a:ln>
                  <a:noFill/>
                </a:ln>
                <a:solidFill>
                  <a:srgbClr val="000000"/>
                </a:solidFill>
                <a:effectLst/>
                <a:latin typeface="Arial Unicode MS"/>
              </a:rPr>
              <a:t>6</a:t>
            </a:r>
            <a:r>
              <a:rPr kumimoji="0" lang="ja-JP" altLang="en-US" sz="2000" b="0" i="0" u="none" strike="noStrike" cap="none" normalizeH="0" baseline="0" dirty="0">
                <a:ln>
                  <a:noFill/>
                </a:ln>
                <a:solidFill>
                  <a:srgbClr val="000000"/>
                </a:solidFill>
                <a:effectLst/>
                <a:latin typeface="Arial Unicode MS"/>
              </a:rPr>
              <a:t>月</a:t>
            </a:r>
            <a:r>
              <a:rPr kumimoji="0" lang="en-US" altLang="ja-JP" sz="2000" b="0" i="0" u="none" strike="noStrike" cap="none" normalizeH="0" baseline="0" dirty="0">
                <a:ln>
                  <a:noFill/>
                </a:ln>
                <a:solidFill>
                  <a:srgbClr val="000000"/>
                </a:solidFill>
                <a:effectLst/>
                <a:latin typeface="Arial Unicode MS"/>
              </a:rPr>
              <a:t>23</a:t>
            </a:r>
            <a:r>
              <a:rPr kumimoji="0" lang="ja-JP" altLang="en-US" sz="2000" b="0" i="0" u="none" strike="noStrike" cap="none" normalizeH="0" baseline="0" dirty="0">
                <a:ln>
                  <a:noFill/>
                </a:ln>
                <a:solidFill>
                  <a:srgbClr val="000000"/>
                </a:solidFill>
                <a:effectLst/>
                <a:latin typeface="Arial Unicode MS"/>
              </a:rPr>
              <a:t>日～</a:t>
            </a:r>
            <a:r>
              <a:rPr kumimoji="0" lang="en-US" altLang="ja-JP" sz="2000" b="0" i="0" u="none" strike="noStrike" cap="none" normalizeH="0" baseline="0" dirty="0">
                <a:ln>
                  <a:noFill/>
                </a:ln>
                <a:solidFill>
                  <a:srgbClr val="000000"/>
                </a:solidFill>
                <a:effectLst/>
                <a:latin typeface="Arial Unicode MS"/>
              </a:rPr>
              <a:t>2021</a:t>
            </a:r>
            <a:r>
              <a:rPr kumimoji="0" lang="ja-JP" altLang="en-US" sz="2000" b="0" i="0" u="none" strike="noStrike" cap="none" normalizeH="0" baseline="0" dirty="0">
                <a:ln>
                  <a:noFill/>
                </a:ln>
                <a:solidFill>
                  <a:srgbClr val="000000"/>
                </a:solidFill>
                <a:effectLst/>
                <a:latin typeface="Arial Unicode MS"/>
              </a:rPr>
              <a:t>年</a:t>
            </a:r>
            <a:r>
              <a:rPr kumimoji="0" lang="en-US" altLang="ja-JP" sz="2000" b="0" i="0" u="none" strike="noStrike" cap="none" normalizeH="0" baseline="0" dirty="0">
                <a:ln>
                  <a:noFill/>
                </a:ln>
                <a:solidFill>
                  <a:srgbClr val="000000"/>
                </a:solidFill>
                <a:effectLst/>
                <a:latin typeface="Arial Unicode MS"/>
              </a:rPr>
              <a:t>10</a:t>
            </a:r>
            <a:r>
              <a:rPr kumimoji="0" lang="ja-JP" altLang="en-US" sz="2000" b="0" i="0" u="none" strike="noStrike" cap="none" normalizeH="0" baseline="0" dirty="0">
                <a:ln>
                  <a:noFill/>
                </a:ln>
                <a:solidFill>
                  <a:srgbClr val="000000"/>
                </a:solidFill>
                <a:effectLst/>
                <a:latin typeface="Arial Unicode MS"/>
              </a:rPr>
              <a:t>月</a:t>
            </a:r>
            <a:r>
              <a:rPr kumimoji="0" lang="en-US" altLang="ja-JP" sz="2000" b="0" i="0" u="none" strike="noStrike" cap="none" normalizeH="0" baseline="0" dirty="0">
                <a:ln>
                  <a:noFill/>
                </a:ln>
                <a:solidFill>
                  <a:srgbClr val="000000"/>
                </a:solidFill>
                <a:effectLst/>
                <a:latin typeface="Arial Unicode MS"/>
              </a:rPr>
              <a:t>25</a:t>
            </a:r>
            <a:r>
              <a:rPr kumimoji="0" lang="ja-JP" altLang="en-US" sz="2000" b="0" i="0" u="none" strike="noStrike" cap="none" normalizeH="0" baseline="0" dirty="0">
                <a:ln>
                  <a:noFill/>
                </a:ln>
                <a:solidFill>
                  <a:srgbClr val="000000"/>
                </a:solidFill>
                <a:effectLst/>
                <a:latin typeface="Arial Unicode MS"/>
              </a:rPr>
              <a:t>日</a:t>
            </a:r>
          </a:p>
          <a:p>
            <a:pPr marL="0" indent="0">
              <a:buNone/>
            </a:pPr>
            <a:r>
              <a:rPr kumimoji="0" lang="ja-JP" altLang="en-US" sz="2000" b="0" i="0" u="none" strike="noStrike" cap="none" normalizeH="0" baseline="0" dirty="0">
                <a:ln>
                  <a:noFill/>
                </a:ln>
                <a:solidFill>
                  <a:srgbClr val="000000"/>
                </a:solidFill>
                <a:effectLst/>
                <a:latin typeface="Arial Unicode MS"/>
              </a:rPr>
              <a:t>容器包装</a:t>
            </a:r>
            <a:r>
              <a:rPr kumimoji="0" lang="en-US" altLang="ja-JP" sz="2000" b="0" i="0" u="none" strike="noStrike" cap="none" normalizeH="0" baseline="0" dirty="0">
                <a:ln>
                  <a:noFill/>
                </a:ln>
                <a:solidFill>
                  <a:srgbClr val="000000"/>
                </a:solidFill>
                <a:effectLst/>
                <a:latin typeface="Arial Unicode MS"/>
              </a:rPr>
              <a:t>100g</a:t>
            </a:r>
            <a:r>
              <a:rPr kumimoji="0" lang="ja-JP" altLang="en-US" sz="2000" b="0" i="0" u="none" strike="noStrike" cap="none" normalizeH="0" baseline="0" dirty="0">
                <a:ln>
                  <a:noFill/>
                </a:ln>
                <a:solidFill>
                  <a:srgbClr val="000000"/>
                </a:solidFill>
                <a:effectLst/>
                <a:latin typeface="Arial Unicode MS"/>
              </a:rPr>
              <a:t>　　</a:t>
            </a:r>
            <a:r>
              <a:rPr kumimoji="0" lang="en-US" altLang="ja-JP" sz="2000" b="0" i="0" u="none" strike="noStrike" cap="none" normalizeH="0" baseline="0" dirty="0">
                <a:ln>
                  <a:noFill/>
                </a:ln>
                <a:solidFill>
                  <a:srgbClr val="000000"/>
                </a:solidFill>
                <a:effectLst/>
                <a:latin typeface="Arial Unicode MS"/>
              </a:rPr>
              <a:t>14A59S</a:t>
            </a:r>
            <a:r>
              <a:rPr kumimoji="0" lang="ja-JP" altLang="en-US" sz="2000" b="0" i="0" u="none" strike="noStrike" cap="none" normalizeH="0" baseline="0" dirty="0">
                <a:ln>
                  <a:noFill/>
                </a:ln>
                <a:solidFill>
                  <a:srgbClr val="000000"/>
                </a:solidFill>
                <a:effectLst/>
                <a:latin typeface="Arial Unicode MS"/>
              </a:rPr>
              <a:t>　</a:t>
            </a:r>
            <a:r>
              <a:rPr kumimoji="0" lang="en-US" altLang="ja-JP" sz="2000" b="0" i="0" u="none" strike="noStrike" cap="none" normalizeH="0" baseline="0" dirty="0">
                <a:ln>
                  <a:noFill/>
                </a:ln>
                <a:solidFill>
                  <a:srgbClr val="000000"/>
                </a:solidFill>
                <a:effectLst/>
                <a:latin typeface="Arial Unicode MS"/>
              </a:rPr>
              <a:t>2,422</a:t>
            </a:r>
            <a:r>
              <a:rPr kumimoji="0" lang="ja-JP" altLang="en-US" sz="2000" b="0" i="0" u="none" strike="noStrike" cap="none" normalizeH="0" baseline="0" dirty="0">
                <a:ln>
                  <a:noFill/>
                </a:ln>
                <a:solidFill>
                  <a:srgbClr val="000000"/>
                </a:solidFill>
                <a:effectLst/>
                <a:latin typeface="Arial Unicode MS"/>
              </a:rPr>
              <a:t>　 </a:t>
            </a:r>
            <a:r>
              <a:rPr kumimoji="0" lang="en-US" altLang="ja-JP" sz="2000" b="0" i="0" u="none" strike="noStrike" cap="none" normalizeH="0" baseline="0" dirty="0">
                <a:ln>
                  <a:noFill/>
                </a:ln>
                <a:solidFill>
                  <a:srgbClr val="000000"/>
                </a:solidFill>
                <a:effectLst/>
                <a:latin typeface="Arial Unicode MS"/>
              </a:rPr>
              <a:t>2021</a:t>
            </a:r>
            <a:r>
              <a:rPr kumimoji="0" lang="ja-JP" altLang="en-US" sz="2000" b="0" i="0" u="none" strike="noStrike" cap="none" normalizeH="0" baseline="0" dirty="0">
                <a:ln>
                  <a:noFill/>
                </a:ln>
                <a:solidFill>
                  <a:srgbClr val="000000"/>
                </a:solidFill>
                <a:effectLst/>
                <a:latin typeface="Arial Unicode MS"/>
              </a:rPr>
              <a:t>年</a:t>
            </a:r>
            <a:r>
              <a:rPr kumimoji="0" lang="en-US" altLang="ja-JP" sz="2000" b="0" i="0" u="none" strike="noStrike" cap="none" normalizeH="0" baseline="0" dirty="0">
                <a:ln>
                  <a:noFill/>
                </a:ln>
                <a:solidFill>
                  <a:srgbClr val="000000"/>
                </a:solidFill>
                <a:effectLst/>
                <a:latin typeface="Arial Unicode MS"/>
              </a:rPr>
              <a:t>12</a:t>
            </a:r>
            <a:r>
              <a:rPr kumimoji="0" lang="ja-JP" altLang="en-US" sz="2000" b="0" i="0" u="none" strike="noStrike" cap="none" normalizeH="0" baseline="0" dirty="0">
                <a:ln>
                  <a:noFill/>
                </a:ln>
                <a:solidFill>
                  <a:srgbClr val="000000"/>
                </a:solidFill>
                <a:effectLst/>
                <a:latin typeface="Arial Unicode MS"/>
              </a:rPr>
              <a:t>月</a:t>
            </a:r>
            <a:r>
              <a:rPr kumimoji="0" lang="en-US" altLang="ja-JP" sz="2000" b="0" i="0" u="none" strike="noStrike" cap="none" normalizeH="0" baseline="0" dirty="0">
                <a:ln>
                  <a:noFill/>
                </a:ln>
                <a:solidFill>
                  <a:srgbClr val="000000"/>
                </a:solidFill>
                <a:effectLst/>
                <a:latin typeface="Arial Unicode MS"/>
              </a:rPr>
              <a:t>6</a:t>
            </a:r>
            <a:r>
              <a:rPr kumimoji="0" lang="ja-JP" altLang="en-US" sz="2000" b="0" i="0" u="none" strike="noStrike" cap="none" normalizeH="0" baseline="0" dirty="0">
                <a:ln>
                  <a:noFill/>
                </a:ln>
                <a:solidFill>
                  <a:srgbClr val="000000"/>
                </a:solidFill>
                <a:effectLst/>
                <a:latin typeface="Arial Unicode MS"/>
              </a:rPr>
              <a:t>日～</a:t>
            </a:r>
            <a:r>
              <a:rPr kumimoji="0" lang="en-US" altLang="ja-JP" sz="2000" b="0" i="0" u="none" strike="noStrike" cap="none" normalizeH="0" baseline="0" dirty="0">
                <a:ln>
                  <a:noFill/>
                </a:ln>
                <a:solidFill>
                  <a:srgbClr val="000000"/>
                </a:solidFill>
                <a:effectLst/>
                <a:latin typeface="Arial Unicode MS"/>
              </a:rPr>
              <a:t>2022</a:t>
            </a:r>
            <a:r>
              <a:rPr kumimoji="0" lang="ja-JP" altLang="en-US" sz="2000" b="0" i="0" u="none" strike="noStrike" cap="none" normalizeH="0" baseline="0" dirty="0">
                <a:ln>
                  <a:noFill/>
                </a:ln>
                <a:solidFill>
                  <a:srgbClr val="000000"/>
                </a:solidFill>
                <a:effectLst/>
                <a:latin typeface="Arial Unicode MS"/>
              </a:rPr>
              <a:t>年</a:t>
            </a:r>
            <a:r>
              <a:rPr kumimoji="0" lang="en-US" altLang="ja-JP" sz="2000" b="0" i="0" u="none" strike="noStrike" cap="none" normalizeH="0" baseline="0" dirty="0">
                <a:ln>
                  <a:noFill/>
                </a:ln>
                <a:solidFill>
                  <a:srgbClr val="000000"/>
                </a:solidFill>
                <a:effectLst/>
                <a:latin typeface="Arial Unicode MS"/>
              </a:rPr>
              <a:t>3</a:t>
            </a:r>
            <a:r>
              <a:rPr kumimoji="0" lang="ja-JP" altLang="en-US" sz="2000" b="0" i="0" u="none" strike="noStrike" cap="none" normalizeH="0" baseline="0" dirty="0">
                <a:ln>
                  <a:noFill/>
                </a:ln>
                <a:solidFill>
                  <a:srgbClr val="000000"/>
                </a:solidFill>
                <a:effectLst/>
                <a:latin typeface="Arial Unicode MS"/>
              </a:rPr>
              <a:t>月</a:t>
            </a:r>
            <a:r>
              <a:rPr kumimoji="0" lang="en-US" altLang="ja-JP" sz="2000" b="0" i="0" u="none" strike="noStrike" cap="none" normalizeH="0" baseline="0" dirty="0">
                <a:ln>
                  <a:noFill/>
                </a:ln>
                <a:solidFill>
                  <a:srgbClr val="000000"/>
                </a:solidFill>
                <a:effectLst/>
                <a:latin typeface="Arial Unicode MS"/>
              </a:rPr>
              <a:t>2</a:t>
            </a:r>
            <a:r>
              <a:rPr kumimoji="0" lang="ja-JP" altLang="en-US" sz="2000" b="0" i="0" u="none" strike="noStrike" cap="none" normalizeH="0" baseline="0" dirty="0">
                <a:ln>
                  <a:noFill/>
                </a:ln>
                <a:solidFill>
                  <a:srgbClr val="000000"/>
                </a:solidFill>
                <a:effectLst/>
                <a:latin typeface="Arial Unicode MS"/>
              </a:rPr>
              <a:t>日</a:t>
            </a:r>
            <a:endParaRPr kumimoji="0" lang="en-US" altLang="ja-JP" sz="2000" b="0" i="0" u="none" strike="noStrike" cap="none" normalizeH="0" baseline="0" dirty="0">
              <a:ln>
                <a:noFill/>
              </a:ln>
              <a:solidFill>
                <a:srgbClr val="000000"/>
              </a:solidFill>
              <a:effectLst/>
              <a:latin typeface="Arial Unicode MS"/>
            </a:endParaRPr>
          </a:p>
          <a:p>
            <a:pPr marL="0" indent="0">
              <a:buNone/>
            </a:pPr>
            <a:r>
              <a:rPr lang="ja-JP" altLang="en-US" sz="2400" dirty="0"/>
              <a:t>回収理由　２０２３年１１月２９日</a:t>
            </a:r>
            <a:endParaRPr lang="en-US" altLang="ja-JP" sz="2400" dirty="0"/>
          </a:p>
          <a:p>
            <a:pPr marL="0" indent="0">
              <a:buNone/>
            </a:pPr>
            <a:r>
              <a:rPr kumimoji="0" lang="ja-JP" altLang="en-US" sz="2400" b="0" i="0" u="none" strike="noStrike" cap="none" normalizeH="0" baseline="0" dirty="0">
                <a:ln>
                  <a:noFill/>
                </a:ln>
                <a:effectLst/>
                <a:latin typeface="+mj-ea"/>
                <a:ea typeface="+mj-ea"/>
              </a:rPr>
              <a:t>本製品の安定性モニタリングを実施したところ、製造番号「</a:t>
            </a:r>
            <a:r>
              <a:rPr kumimoji="0" lang="en-US" altLang="ja-JP" sz="2400" b="0" i="0" u="none" strike="noStrike" cap="none" normalizeH="0" baseline="0" dirty="0">
                <a:ln>
                  <a:noFill/>
                </a:ln>
                <a:effectLst/>
                <a:latin typeface="+mj-ea"/>
                <a:ea typeface="+mj-ea"/>
              </a:rPr>
              <a:t>13A74S</a:t>
            </a:r>
            <a:r>
              <a:rPr kumimoji="0" lang="ja-JP" altLang="en-US" sz="2400" b="0" i="0" u="none" strike="noStrike" cap="none" normalizeH="0" baseline="0" dirty="0">
                <a:ln>
                  <a:noFill/>
                </a:ln>
                <a:effectLst/>
                <a:latin typeface="+mj-ea"/>
                <a:ea typeface="+mj-ea"/>
              </a:rPr>
              <a:t>」及び「</a:t>
            </a:r>
            <a:r>
              <a:rPr kumimoji="0" lang="en-US" altLang="ja-JP" sz="2400" b="0" i="0" u="none" strike="noStrike" cap="none" normalizeH="0" baseline="0" dirty="0">
                <a:ln>
                  <a:noFill/>
                </a:ln>
                <a:effectLst/>
                <a:latin typeface="+mj-ea"/>
                <a:ea typeface="+mj-ea"/>
              </a:rPr>
              <a:t>14A59S</a:t>
            </a:r>
            <a:r>
              <a:rPr kumimoji="0" lang="ja-JP" altLang="en-US" sz="2400" b="0" i="0" u="none" strike="noStrike" cap="none" normalizeH="0" baseline="0" dirty="0">
                <a:ln>
                  <a:noFill/>
                </a:ln>
                <a:effectLst/>
                <a:latin typeface="+mj-ea"/>
                <a:ea typeface="+mj-ea"/>
              </a:rPr>
              <a:t>」の</a:t>
            </a:r>
            <a:r>
              <a:rPr kumimoji="0" lang="en-US" altLang="ja-JP" sz="2400" b="0" i="0" u="none" strike="noStrike" cap="none" normalizeH="0" baseline="0" dirty="0">
                <a:ln>
                  <a:noFill/>
                </a:ln>
                <a:effectLst/>
                <a:latin typeface="+mj-ea"/>
                <a:ea typeface="+mj-ea"/>
              </a:rPr>
              <a:t>30</a:t>
            </a:r>
            <a:r>
              <a:rPr kumimoji="0" lang="ja-JP" altLang="en-US" sz="2400" b="0" i="0" u="none" strike="noStrike" cap="none" normalizeH="0" baseline="0" dirty="0">
                <a:ln>
                  <a:noFill/>
                </a:ln>
                <a:effectLst/>
                <a:latin typeface="+mj-ea"/>
                <a:ea typeface="+mj-ea"/>
              </a:rPr>
              <a:t>ヵ月経過した製品において、承認規格を超えた類縁物質が検出されたため、該当ロットについて自主回収する判断に至りました。。</a:t>
            </a:r>
            <a:endParaRPr kumimoji="0" lang="en-US" altLang="ja-JP" sz="2400" b="0" i="0" u="none" strike="noStrike" cap="none" normalizeH="0" baseline="0" dirty="0">
              <a:ln>
                <a:noFill/>
              </a:ln>
              <a:effectLst/>
              <a:latin typeface="+mj-ea"/>
              <a:ea typeface="+mj-ea"/>
            </a:endParaRPr>
          </a:p>
          <a:p>
            <a:pPr marL="0" indent="0">
              <a:buNone/>
            </a:pPr>
            <a:r>
              <a:rPr lang="ja-JP" altLang="en-US" sz="2400" dirty="0"/>
              <a:t>危惧される具体的な健康被害</a:t>
            </a:r>
          </a:p>
          <a:p>
            <a:pPr marL="0" indent="0">
              <a:buNone/>
            </a:pPr>
            <a:r>
              <a:rPr lang="ja-JP" altLang="en-US" sz="2400" dirty="0"/>
              <a:t>安定性モニタリングで承認規格を外れた類縁物質の量は僅かであること、また当該ロットの参考品では承認規格を満たす結果が得られていることから、有効性及び安全性への影響はなく重篤な健康被害が発生するおそれはないと考えております。</a:t>
            </a:r>
            <a:endParaRPr lang="en-US" altLang="ja-JP" sz="2400" dirty="0"/>
          </a:p>
          <a:p>
            <a:pPr marL="0" indent="0">
              <a:buNone/>
            </a:pPr>
            <a:r>
              <a:rPr lang="ja-JP" altLang="en-US" sz="2400" dirty="0">
                <a:solidFill>
                  <a:srgbClr val="C00000"/>
                </a:solidFill>
              </a:rPr>
              <a:t>⇒古い製品の場合、安定性モニタリングは</a:t>
            </a:r>
            <a:r>
              <a:rPr lang="en-US" altLang="ja-JP" sz="2400" dirty="0">
                <a:solidFill>
                  <a:srgbClr val="C00000"/>
                </a:solidFill>
              </a:rPr>
              <a:t>25℃×</a:t>
            </a:r>
            <a:r>
              <a:rPr lang="ja-JP" altLang="en-US" sz="2400" dirty="0">
                <a:solidFill>
                  <a:srgbClr val="C00000"/>
                </a:solidFill>
              </a:rPr>
              <a:t>６０％ではないと思いますが。</a:t>
            </a:r>
            <a:endParaRPr lang="en-US" altLang="ja-JP" sz="2400" dirty="0">
              <a:solidFill>
                <a:srgbClr val="C00000"/>
              </a:solidFill>
            </a:endParaRPr>
          </a:p>
          <a:p>
            <a:pPr marL="0" indent="0">
              <a:buNone/>
            </a:pPr>
            <a:r>
              <a:rPr lang="ja-JP" altLang="en-US" sz="2400" dirty="0">
                <a:solidFill>
                  <a:srgbClr val="C00000"/>
                </a:solidFill>
              </a:rPr>
              <a:t>もしそうなら製品回収の必要なないのですが。</a:t>
            </a:r>
            <a:endParaRPr lang="en-US" altLang="ja-JP" sz="2400" dirty="0">
              <a:solidFill>
                <a:srgbClr val="C00000"/>
              </a:solidFill>
            </a:endParaRPr>
          </a:p>
          <a:p>
            <a:pPr marL="0" indent="0">
              <a:buNone/>
            </a:pPr>
            <a:r>
              <a:rPr lang="ja-JP" altLang="en-US" sz="2400" dirty="0">
                <a:solidFill>
                  <a:srgbClr val="C00000"/>
                </a:solidFill>
                <a:latin typeface="+mn-ea"/>
              </a:rPr>
              <a:t>また２つのロットで限定できたのでしょうか？　安定性モニタリングは１ロット</a:t>
            </a:r>
            <a:r>
              <a:rPr lang="en-US" altLang="ja-JP" sz="2400" dirty="0">
                <a:solidFill>
                  <a:srgbClr val="C00000"/>
                </a:solidFill>
                <a:latin typeface="+mn-ea"/>
              </a:rPr>
              <a:t>/</a:t>
            </a:r>
            <a:r>
              <a:rPr lang="ja-JP" altLang="en-US" sz="2400">
                <a:solidFill>
                  <a:srgbClr val="C00000"/>
                </a:solidFill>
                <a:latin typeface="+mn-ea"/>
              </a:rPr>
              <a:t>年なので、２ロットいれることはないのですが。</a:t>
            </a:r>
            <a:endParaRPr lang="en-US" altLang="ja-JP" sz="2400" dirty="0">
              <a:solidFill>
                <a:srgbClr val="C00000"/>
              </a:solidFill>
              <a:latin typeface="+mn-ea"/>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3460</TotalTime>
  <Words>231</Words>
  <Application>Microsoft Office PowerPoint</Application>
  <PresentationFormat>ワイド画面</PresentationFormat>
  <Paragraphs>12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ＭＳ Ｐゴシック</vt:lpstr>
      <vt:lpstr>Arial</vt:lpstr>
      <vt:lpstr>Calibri</vt:lpstr>
      <vt:lpstr>Calibri Light</vt:lpstr>
      <vt:lpstr>Office テーマ</vt:lpstr>
      <vt:lpstr>販売名：ワーファリン顆粒0.2%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298</cp:revision>
  <dcterms:created xsi:type="dcterms:W3CDTF">2015-03-05T03:29:01Z</dcterms:created>
  <dcterms:modified xsi:type="dcterms:W3CDTF">2023-12-23T02:39:05Z</dcterms:modified>
</cp:coreProperties>
</file>