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1" d="100"/>
          <a:sy n="61" d="100"/>
        </p:scale>
        <p:origin x="48" y="7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1014606"/>
          </a:xfrm>
        </p:spPr>
        <p:txBody>
          <a:bodyPr>
            <a:noAutofit/>
          </a:bodyPr>
          <a:lstStyle/>
          <a:p>
            <a:r>
              <a:rPr lang="ja-JP" altLang="en-US" sz="2800" dirty="0">
                <a:sym typeface="Wingdings" panose="05000000000000000000" pitchFamily="2" charset="2"/>
              </a:rPr>
              <a:t>販売名：  </a:t>
            </a:r>
            <a:r>
              <a:rPr lang="en-US" altLang="ja-JP" sz="2800" dirty="0">
                <a:sym typeface="Wingdings" panose="05000000000000000000" pitchFamily="2" charset="2"/>
              </a:rPr>
              <a:t>(1)</a:t>
            </a:r>
            <a:r>
              <a:rPr lang="ja-JP" altLang="en-US" sz="2800" dirty="0">
                <a:sym typeface="Wingdings" panose="05000000000000000000" pitchFamily="2" charset="2"/>
              </a:rPr>
              <a:t>ランソプラゾールＯＤ錠１５ｍｇ「サワイ」</a:t>
            </a:r>
            <a:br>
              <a:rPr lang="ja-JP" altLang="en-US"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(2)</a:t>
            </a:r>
            <a:r>
              <a:rPr lang="ja-JP" altLang="en-US" sz="2800" dirty="0">
                <a:sym typeface="Wingdings" panose="05000000000000000000" pitchFamily="2" charset="2"/>
              </a:rPr>
              <a:t>ランソプラゾールＯＤ錠３０ｍｇ「サワイ」 　　</a:t>
            </a:r>
            <a:r>
              <a:rPr lang="en-US" altLang="ja-JP"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1014608"/>
            <a:ext cx="12192000" cy="5843397"/>
          </a:xfrm>
        </p:spPr>
        <p:txBody>
          <a:bodyPr>
            <a:noAutofit/>
          </a:bodyPr>
          <a:lstStyle/>
          <a:p>
            <a:pPr marL="0" indent="0">
              <a:buNone/>
            </a:pPr>
            <a:r>
              <a:rPr lang="ja-JP" altLang="en-US" sz="2400" dirty="0"/>
              <a:t>対象ロット　　　　数量及　　　　　　出荷時期</a:t>
            </a:r>
            <a:endParaRPr lang="en-US" altLang="ja-JP" sz="2400" dirty="0"/>
          </a:p>
          <a:p>
            <a:pPr marL="0" indent="0">
              <a:buNone/>
            </a:pPr>
            <a:r>
              <a:rPr kumimoji="0" lang="ja-JP" altLang="en-US" sz="2400" b="0" i="0" u="none" strike="noStrike" cap="none" normalizeH="0" baseline="0" dirty="0">
                <a:ln>
                  <a:noFill/>
                </a:ln>
                <a:solidFill>
                  <a:srgbClr val="000000"/>
                </a:solidFill>
                <a:effectLst/>
                <a:latin typeface="Arial Unicode MS"/>
              </a:rPr>
              <a:t>　約</a:t>
            </a:r>
            <a:r>
              <a:rPr kumimoji="0" lang="en-US" altLang="ja-JP" sz="2400" b="0" i="0" u="none" strike="noStrike" cap="none" normalizeH="0" baseline="0" dirty="0">
                <a:ln>
                  <a:noFill/>
                </a:ln>
                <a:solidFill>
                  <a:srgbClr val="000000"/>
                </a:solidFill>
                <a:effectLst/>
                <a:latin typeface="Arial Unicode MS"/>
              </a:rPr>
              <a:t>400</a:t>
            </a:r>
            <a:r>
              <a:rPr kumimoji="0" lang="ja-JP" altLang="en-US" sz="2400" b="0" i="0" u="none" strike="noStrike" cap="none" normalizeH="0" baseline="0" dirty="0">
                <a:ln>
                  <a:noFill/>
                </a:ln>
                <a:solidFill>
                  <a:srgbClr val="000000"/>
                </a:solidFill>
                <a:effectLst/>
                <a:latin typeface="Arial Unicode MS"/>
              </a:rPr>
              <a:t>ロット以上　　</a:t>
            </a:r>
            <a:r>
              <a:rPr kumimoji="0" lang="ja-JP" altLang="en-US" sz="2000" b="0" i="0" u="none" strike="noStrike" cap="none" normalizeH="0" baseline="0" dirty="0">
                <a:ln>
                  <a:noFill/>
                </a:ln>
                <a:solidFill>
                  <a:srgbClr val="000000"/>
                </a:solidFill>
                <a:effectLst/>
                <a:latin typeface="Arial Unicode MS"/>
              </a:rPr>
              <a:t>約</a:t>
            </a:r>
            <a:r>
              <a:rPr kumimoji="0" lang="en-US" altLang="ja-JP" sz="2000" b="0" i="0" u="none" strike="noStrike" cap="none" normalizeH="0" baseline="0" dirty="0">
                <a:ln>
                  <a:noFill/>
                </a:ln>
                <a:solidFill>
                  <a:srgbClr val="000000"/>
                </a:solidFill>
                <a:effectLst/>
                <a:latin typeface="Arial Unicode MS"/>
              </a:rPr>
              <a:t>10</a:t>
            </a:r>
            <a:r>
              <a:rPr kumimoji="0" lang="ja-JP" altLang="en-US" sz="2000" b="0" i="0" u="none" strike="noStrike" cap="none" normalizeH="0" baseline="0" dirty="0">
                <a:ln>
                  <a:noFill/>
                </a:ln>
                <a:solidFill>
                  <a:srgbClr val="000000"/>
                </a:solidFill>
                <a:effectLst/>
                <a:latin typeface="Arial Unicode MS"/>
              </a:rPr>
              <a:t>万箱　　　　　 　</a:t>
            </a:r>
            <a:r>
              <a:rPr kumimoji="0" lang="en-US" altLang="ja-JP" sz="2000" b="0" i="0" u="none" strike="noStrike" cap="none" normalizeH="0" baseline="0" dirty="0">
                <a:ln>
                  <a:noFill/>
                </a:ln>
                <a:solidFill>
                  <a:srgbClr val="000000"/>
                </a:solidFill>
                <a:effectLst/>
                <a:latin typeface="Arial Unicode MS"/>
              </a:rPr>
              <a:t>2021</a:t>
            </a:r>
            <a:r>
              <a:rPr kumimoji="0" lang="ja-JP" altLang="en-US" sz="2000" b="0" i="0" u="none" strike="noStrike" cap="none" normalizeH="0" baseline="0" dirty="0">
                <a:ln>
                  <a:noFill/>
                </a:ln>
                <a:solidFill>
                  <a:srgbClr val="000000"/>
                </a:solidFill>
                <a:effectLst/>
                <a:latin typeface="Arial Unicode MS"/>
              </a:rPr>
              <a:t>年</a:t>
            </a:r>
            <a:r>
              <a:rPr kumimoji="0" lang="en-US" altLang="ja-JP" sz="2000" b="0" i="0" u="none" strike="noStrike" cap="none" normalizeH="0" baseline="0" dirty="0">
                <a:ln>
                  <a:noFill/>
                </a:ln>
                <a:solidFill>
                  <a:srgbClr val="000000"/>
                </a:solidFill>
                <a:effectLst/>
                <a:latin typeface="Arial Unicode MS"/>
              </a:rPr>
              <a:t>04</a:t>
            </a:r>
            <a:r>
              <a:rPr kumimoji="0" lang="ja-JP" altLang="en-US" sz="2000" b="0" i="0" u="none" strike="noStrike" cap="none" normalizeH="0" baseline="0" dirty="0">
                <a:ln>
                  <a:noFill/>
                </a:ln>
                <a:solidFill>
                  <a:srgbClr val="000000"/>
                </a:solidFill>
                <a:effectLst/>
                <a:latin typeface="Arial Unicode MS"/>
              </a:rPr>
              <a:t>月</a:t>
            </a:r>
            <a:r>
              <a:rPr kumimoji="0" lang="en-US" altLang="ja-JP" sz="2000" b="0" i="0" u="none" strike="noStrike" cap="none" normalizeH="0" baseline="0" dirty="0">
                <a:ln>
                  <a:noFill/>
                </a:ln>
                <a:solidFill>
                  <a:srgbClr val="000000"/>
                </a:solidFill>
                <a:effectLst/>
                <a:latin typeface="Arial Unicode MS"/>
              </a:rPr>
              <a:t>19</a:t>
            </a:r>
            <a:r>
              <a:rPr kumimoji="0" lang="ja-JP" altLang="en-US" sz="2000" b="0" i="0" u="none" strike="noStrike" cap="none" normalizeH="0" baseline="0" dirty="0">
                <a:ln>
                  <a:noFill/>
                </a:ln>
                <a:solidFill>
                  <a:srgbClr val="000000"/>
                </a:solidFill>
                <a:effectLst/>
                <a:latin typeface="Arial Unicode MS"/>
              </a:rPr>
              <a:t>日～</a:t>
            </a:r>
            <a:r>
              <a:rPr kumimoji="0" lang="en-US" altLang="ja-JP" sz="2000" b="0" i="0" u="none" strike="noStrike" cap="none" normalizeH="0" baseline="0" dirty="0">
                <a:ln>
                  <a:noFill/>
                </a:ln>
                <a:solidFill>
                  <a:srgbClr val="000000"/>
                </a:solidFill>
                <a:effectLst/>
                <a:latin typeface="Arial Unicode MS"/>
              </a:rPr>
              <a:t>2023</a:t>
            </a:r>
            <a:r>
              <a:rPr kumimoji="0" lang="ja-JP" altLang="en-US" sz="2000" b="0" i="0" u="none" strike="noStrike" cap="none" normalizeH="0" baseline="0" dirty="0">
                <a:ln>
                  <a:noFill/>
                </a:ln>
                <a:solidFill>
                  <a:srgbClr val="000000"/>
                </a:solidFill>
                <a:effectLst/>
                <a:latin typeface="Arial Unicode MS"/>
              </a:rPr>
              <a:t>年</a:t>
            </a:r>
            <a:r>
              <a:rPr kumimoji="0" lang="en-US" altLang="ja-JP" sz="2000" b="0" i="0" u="none" strike="noStrike" cap="none" normalizeH="0" baseline="0" dirty="0">
                <a:ln>
                  <a:noFill/>
                </a:ln>
                <a:solidFill>
                  <a:srgbClr val="000000"/>
                </a:solidFill>
                <a:effectLst/>
                <a:latin typeface="Arial Unicode MS"/>
              </a:rPr>
              <a:t>12</a:t>
            </a:r>
            <a:r>
              <a:rPr kumimoji="0" lang="ja-JP" altLang="en-US" sz="2000" b="0" i="0" u="none" strike="noStrike" cap="none" normalizeH="0" baseline="0" dirty="0">
                <a:ln>
                  <a:noFill/>
                </a:ln>
                <a:solidFill>
                  <a:srgbClr val="000000"/>
                </a:solidFill>
                <a:effectLst/>
                <a:latin typeface="Arial Unicode MS"/>
              </a:rPr>
              <a:t>月</a:t>
            </a:r>
            <a:r>
              <a:rPr kumimoji="0" lang="en-US" altLang="ja-JP" sz="2000" b="0" i="0" u="none" strike="noStrike" cap="none" normalizeH="0" baseline="0" dirty="0">
                <a:ln>
                  <a:noFill/>
                </a:ln>
                <a:solidFill>
                  <a:srgbClr val="000000"/>
                </a:solidFill>
                <a:effectLst/>
                <a:latin typeface="Arial Unicode MS"/>
              </a:rPr>
              <a:t>06</a:t>
            </a:r>
            <a:r>
              <a:rPr kumimoji="0" lang="ja-JP" altLang="en-US" sz="2000" b="0" i="0" u="none" strike="noStrike" cap="none" normalizeH="0" baseline="0" dirty="0">
                <a:ln>
                  <a:noFill/>
                </a:ln>
                <a:solidFill>
                  <a:srgbClr val="000000"/>
                </a:solidFill>
                <a:effectLst/>
                <a:latin typeface="Arial Unicode MS"/>
              </a:rPr>
              <a:t>日</a:t>
            </a:r>
            <a:endParaRPr kumimoji="0" lang="en-US" altLang="ja-JP" sz="2000" b="0" i="0" u="none" strike="noStrike" cap="none" normalizeH="0" baseline="0" dirty="0">
              <a:ln>
                <a:noFill/>
              </a:ln>
              <a:solidFill>
                <a:srgbClr val="000000"/>
              </a:solidFill>
              <a:effectLst/>
              <a:latin typeface="Arial Unicode MS"/>
            </a:endParaRPr>
          </a:p>
          <a:p>
            <a:pPr marL="0" indent="0">
              <a:buNone/>
            </a:pPr>
            <a:r>
              <a:rPr lang="ja-JP" altLang="en-US" sz="2400" dirty="0"/>
              <a:t>回収理由　２０２３年１２月１８日</a:t>
            </a:r>
            <a:endParaRPr lang="en-US" altLang="ja-JP" sz="2400" dirty="0"/>
          </a:p>
          <a:p>
            <a:pPr marL="0" indent="0">
              <a:buNone/>
            </a:pPr>
            <a:r>
              <a:rPr kumimoji="0" lang="ja-JP" altLang="en-US" sz="2100" b="0" i="0" u="none" strike="noStrike" cap="none" normalizeH="0" baseline="0" dirty="0">
                <a:ln>
                  <a:noFill/>
                </a:ln>
                <a:effectLst/>
                <a:latin typeface="+mj-ea"/>
                <a:ea typeface="+mj-ea"/>
              </a:rPr>
              <a:t>本剤の安定性モニタリング及び参考品測定において、</a:t>
            </a:r>
            <a:r>
              <a:rPr kumimoji="0" lang="en-US" altLang="ja-JP" sz="2100" b="0" i="0" u="none" strike="noStrike" cap="none" normalizeH="0" baseline="0" dirty="0">
                <a:ln>
                  <a:noFill/>
                </a:ln>
                <a:effectLst/>
                <a:latin typeface="+mj-ea"/>
                <a:ea typeface="+mj-ea"/>
              </a:rPr>
              <a:t>15mg</a:t>
            </a:r>
            <a:r>
              <a:rPr kumimoji="0" lang="ja-JP" altLang="en-US" sz="2100" b="0" i="0" u="none" strike="noStrike" cap="none" normalizeH="0" baseline="0" dirty="0">
                <a:ln>
                  <a:noFill/>
                </a:ln>
                <a:effectLst/>
                <a:latin typeface="+mj-ea"/>
                <a:ea typeface="+mj-ea"/>
              </a:rPr>
              <a:t>製剤の</a:t>
            </a:r>
            <a:r>
              <a:rPr kumimoji="0" lang="en-US" altLang="ja-JP" sz="2100" b="0" i="0" u="none" strike="noStrike" cap="none" normalizeH="0" baseline="0" dirty="0">
                <a:ln>
                  <a:noFill/>
                </a:ln>
                <a:effectLst/>
                <a:latin typeface="+mj-ea"/>
                <a:ea typeface="+mj-ea"/>
              </a:rPr>
              <a:t>PTP140</a:t>
            </a:r>
            <a:r>
              <a:rPr kumimoji="0" lang="ja-JP" altLang="en-US" sz="2100" b="0" i="0" u="none" strike="noStrike" cap="none" normalizeH="0" baseline="0" dirty="0">
                <a:ln>
                  <a:noFill/>
                </a:ln>
                <a:effectLst/>
                <a:latin typeface="+mj-ea"/>
                <a:ea typeface="+mj-ea"/>
              </a:rPr>
              <a:t>錠包装及びバラ包装、</a:t>
            </a:r>
            <a:r>
              <a:rPr kumimoji="0" lang="en-US" altLang="ja-JP" sz="2100" b="0" i="0" u="none" strike="noStrike" cap="none" normalizeH="0" baseline="0" dirty="0">
                <a:ln>
                  <a:noFill/>
                </a:ln>
                <a:effectLst/>
                <a:latin typeface="+mj-ea"/>
                <a:ea typeface="+mj-ea"/>
              </a:rPr>
              <a:t>30mg</a:t>
            </a:r>
            <a:r>
              <a:rPr kumimoji="0" lang="ja-JP" altLang="en-US" sz="2100" b="0" i="0" u="none" strike="noStrike" cap="none" normalizeH="0" baseline="0" dirty="0">
                <a:ln>
                  <a:noFill/>
                </a:ln>
                <a:effectLst/>
                <a:latin typeface="+mj-ea"/>
                <a:ea typeface="+mj-ea"/>
              </a:rPr>
              <a:t>製剤の全包装形態のうち、一部のロットで純度試験 </a:t>
            </a:r>
            <a:r>
              <a:rPr kumimoji="0" lang="en-US" altLang="ja-JP" sz="2100" b="0" i="0" u="none" strike="noStrike" cap="none" normalizeH="0" baseline="0" dirty="0">
                <a:ln>
                  <a:noFill/>
                </a:ln>
                <a:effectLst/>
                <a:latin typeface="+mj-ea"/>
                <a:ea typeface="+mj-ea"/>
              </a:rPr>
              <a:t>(</a:t>
            </a:r>
            <a:r>
              <a:rPr kumimoji="0" lang="ja-JP" altLang="en-US" sz="2100" b="0" i="0" u="none" strike="noStrike" cap="none" normalizeH="0" baseline="0" dirty="0">
                <a:ln>
                  <a:noFill/>
                </a:ln>
                <a:effectLst/>
                <a:latin typeface="+mj-ea"/>
                <a:ea typeface="+mj-ea"/>
              </a:rPr>
              <a:t>類縁物質</a:t>
            </a:r>
            <a:r>
              <a:rPr kumimoji="0" lang="en-US" altLang="ja-JP" sz="2100" b="0" i="0" u="none" strike="noStrike" cap="none" normalizeH="0" baseline="0" dirty="0">
                <a:ln>
                  <a:noFill/>
                </a:ln>
                <a:effectLst/>
                <a:latin typeface="+mj-ea"/>
                <a:ea typeface="+mj-ea"/>
              </a:rPr>
              <a:t>)</a:t>
            </a:r>
            <a:r>
              <a:rPr kumimoji="0" lang="ja-JP" altLang="en-US" sz="2100" b="0" i="0" u="none" strike="noStrike" cap="none" normalizeH="0" baseline="0" dirty="0">
                <a:ln>
                  <a:noFill/>
                </a:ln>
                <a:effectLst/>
                <a:latin typeface="+mj-ea"/>
                <a:ea typeface="+mj-ea"/>
              </a:rPr>
              <a:t>が承認規格に適合しない結果が得られました。そのため、承認規格逸脱の可能性があるロットを自主回収することといたしました。</a:t>
            </a:r>
            <a:endParaRPr kumimoji="0" lang="en-US" altLang="ja-JP" sz="2100" b="0" i="0" u="none" strike="noStrike" cap="none" normalizeH="0" baseline="0" dirty="0">
              <a:ln>
                <a:noFill/>
              </a:ln>
              <a:effectLst/>
              <a:latin typeface="+mj-ea"/>
              <a:ea typeface="+mj-ea"/>
            </a:endParaRPr>
          </a:p>
          <a:p>
            <a:pPr marL="0" indent="0">
              <a:buNone/>
            </a:pPr>
            <a:r>
              <a:rPr lang="ja-JP" altLang="en-US" sz="2400" dirty="0"/>
              <a:t>危惧される具体的な健康被害</a:t>
            </a:r>
          </a:p>
          <a:p>
            <a:pPr marL="0" indent="0">
              <a:buNone/>
            </a:pPr>
            <a:r>
              <a:rPr lang="ja-JP" altLang="en-US" sz="2100" dirty="0"/>
              <a:t>本製品では、類縁物質が経時的に増加し、承認規格外となりましたが、規格を逸脱した類縁物質の構造を特定し、評価を行ったところ、規格を逸脱した類縁物質の含有量は安全性上許容される量よりも低く、本件に起因する重篤な健康被害が発生する可能性はないと考えております。また含量が規格内であることから、有効性に関して問題はないと考えております。。</a:t>
            </a:r>
            <a:endParaRPr lang="en-US" altLang="ja-JP" sz="2100" dirty="0"/>
          </a:p>
          <a:p>
            <a:pPr marL="0" indent="0">
              <a:buNone/>
            </a:pPr>
            <a:r>
              <a:rPr lang="ja-JP" altLang="en-US" sz="2400" dirty="0">
                <a:solidFill>
                  <a:srgbClr val="C00000"/>
                </a:solidFill>
              </a:rPr>
              <a:t>⇒約１年半のロットの回収です。安定性モニタリングは毎年行っているのに、どうしてもっと早く気がつかなかったのでしょうか？</a:t>
            </a:r>
            <a:endParaRPr lang="en-US" altLang="ja-JP" sz="2400" dirty="0">
              <a:solidFill>
                <a:srgbClr val="C00000"/>
              </a:solidFill>
            </a:endParaRPr>
          </a:p>
          <a:p>
            <a:pPr marL="0" indent="0">
              <a:buNone/>
            </a:pPr>
            <a:r>
              <a:rPr lang="ja-JP" altLang="en-US" sz="2400" dirty="0">
                <a:solidFill>
                  <a:srgbClr val="C00000"/>
                </a:solidFill>
              </a:rPr>
              <a:t>またその前のロットは問題なかったことから、何か原薬で変更があったと思われます。</a:t>
            </a:r>
            <a:endParaRPr lang="en-US" altLang="ja-JP" sz="2400" dirty="0">
              <a:solidFill>
                <a:srgbClr val="C00000"/>
              </a:solidFill>
            </a:endParaRPr>
          </a:p>
          <a:p>
            <a:pPr marL="0" indent="0">
              <a:buNone/>
            </a:pPr>
            <a:r>
              <a:rPr lang="ja-JP" altLang="en-US" sz="2400">
                <a:solidFill>
                  <a:srgbClr val="C00000"/>
                </a:solidFill>
                <a:latin typeface="+mn-ea"/>
              </a:rPr>
              <a:t>不純物の構造解析までされています。</a:t>
            </a:r>
            <a:endParaRPr lang="en-US" altLang="ja-JP" sz="2400" dirty="0">
              <a:solidFill>
                <a:srgbClr val="C00000"/>
              </a:solidFill>
              <a:latin typeface="+mn-ea"/>
            </a:endParaRPr>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3450</TotalTime>
  <Words>278</Words>
  <Application>Microsoft Office PowerPoint</Application>
  <PresentationFormat>ワイド画面</PresentationFormat>
  <Paragraphs>11</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ＭＳ Ｐゴシック</vt:lpstr>
      <vt:lpstr>Arial</vt:lpstr>
      <vt:lpstr>Calibri</vt:lpstr>
      <vt:lpstr>Calibri Light</vt:lpstr>
      <vt:lpstr>Office テーマ</vt:lpstr>
      <vt:lpstr>販売名：  (1)ランソプラゾールＯＤ錠１５ｍｇ「サワイ」 　　　　　　 (2)ランソプラゾールＯＤ錠３０ｍｇ「サワイ」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297</cp:revision>
  <dcterms:created xsi:type="dcterms:W3CDTF">2015-03-05T03:29:01Z</dcterms:created>
  <dcterms:modified xsi:type="dcterms:W3CDTF">2023-12-23T02:13:06Z</dcterms:modified>
</cp:coreProperties>
</file>