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82" y="7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646331"/>
          </a:xfrm>
        </p:spPr>
        <p:txBody>
          <a:bodyPr>
            <a:noAutofit/>
          </a:bodyPr>
          <a:lstStyle/>
          <a:p>
            <a:r>
              <a:rPr lang="ja-JP" altLang="en-US" sz="2800" dirty="0">
                <a:sym typeface="Wingdings" panose="05000000000000000000" pitchFamily="2" charset="2"/>
              </a:rPr>
              <a:t>販売名：オメプラゾール注用</a:t>
            </a:r>
            <a:r>
              <a:rPr lang="en-US" altLang="ja-JP" sz="2800" dirty="0">
                <a:sym typeface="Wingdings" panose="05000000000000000000" pitchFamily="2" charset="2"/>
              </a:rPr>
              <a:t>20mg</a:t>
            </a:r>
            <a:r>
              <a:rPr lang="ja-JP" altLang="en-US" sz="2800" dirty="0">
                <a:sym typeface="Wingdings" panose="05000000000000000000" pitchFamily="2" charset="2"/>
              </a:rPr>
              <a:t>「</a:t>
            </a:r>
            <a:r>
              <a:rPr lang="en-US" altLang="ja-JP" sz="2800" dirty="0">
                <a:sym typeface="Wingdings" panose="05000000000000000000" pitchFamily="2" charset="2"/>
              </a:rPr>
              <a:t>NP</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646334"/>
            <a:ext cx="12192000" cy="6211672"/>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000" b="0" i="0" u="none" strike="noStrike" cap="none" normalizeH="0" baseline="0" dirty="0">
                <a:ln>
                  <a:noFill/>
                </a:ln>
                <a:solidFill>
                  <a:srgbClr val="000000"/>
                </a:solidFill>
                <a:effectLst/>
                <a:latin typeface="Arial Unicode MS"/>
              </a:rPr>
              <a:t>HO23A</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2,481</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9</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6</a:t>
            </a:r>
            <a:r>
              <a:rPr kumimoji="0" lang="ja-JP" altLang="en-US" sz="2000" b="0" i="0" u="none" strike="noStrike" cap="none" normalizeH="0" baseline="0" dirty="0">
                <a:ln>
                  <a:noFill/>
                </a:ln>
                <a:solidFill>
                  <a:srgbClr val="000000"/>
                </a:solidFill>
                <a:effectLst/>
                <a:latin typeface="Arial Unicode MS"/>
              </a:rPr>
              <a:t>日～</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9</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13</a:t>
            </a:r>
            <a:r>
              <a:rPr kumimoji="0" lang="ja-JP" altLang="en-US" sz="2000" b="0" i="0" u="none" strike="noStrike" cap="none" normalizeH="0" baseline="0" dirty="0">
                <a:ln>
                  <a:noFill/>
                </a:ln>
                <a:solidFill>
                  <a:srgbClr val="000000"/>
                </a:solidFill>
                <a:effectLst/>
                <a:latin typeface="Arial Unicode MS"/>
              </a:rPr>
              <a:t>日</a:t>
            </a:r>
            <a:endParaRPr kumimoji="0" lang="en-US" altLang="ja-JP" sz="2000" b="0" i="0" u="none" strike="noStrike" cap="none" normalizeH="0" baseline="0" dirty="0">
              <a:ln>
                <a:noFill/>
              </a:ln>
              <a:solidFill>
                <a:srgbClr val="000000"/>
              </a:solidFill>
              <a:effectLst/>
              <a:latin typeface="Arial Unicode MS"/>
            </a:endParaRPr>
          </a:p>
          <a:p>
            <a:pPr marL="0" indent="0">
              <a:buNone/>
            </a:pPr>
            <a:r>
              <a:rPr lang="ja-JP" altLang="en-US" sz="2400" dirty="0"/>
              <a:t>回収理由　２０２３年１２月１９日</a:t>
            </a:r>
            <a:endParaRPr lang="en-US" altLang="ja-JP" sz="2400" dirty="0"/>
          </a:p>
          <a:p>
            <a:pPr marL="0" indent="0">
              <a:buNone/>
            </a:pPr>
            <a:r>
              <a:rPr kumimoji="0" lang="ja-JP" altLang="en-US" sz="2400" b="0" i="0" u="none" strike="noStrike" cap="none" normalizeH="0" baseline="0" dirty="0">
                <a:ln>
                  <a:noFill/>
                </a:ln>
                <a:effectLst/>
                <a:latin typeface="+mj-ea"/>
                <a:ea typeface="+mj-ea"/>
              </a:rPr>
              <a:t>ガラス片の一部がバイアルに混入した製品が発生しました。調査の結果、このガラス片は当該ロットの製造中に発生した破瓶のガラス片の一部と推定しております。このため、該当ロットの製品を自主回収することといたしました。</a:t>
            </a:r>
          </a:p>
          <a:p>
            <a:pPr marL="0" indent="0">
              <a:buNone/>
            </a:pPr>
            <a:r>
              <a:rPr kumimoji="0" lang="ja-JP" altLang="en-US" sz="2400" b="0" i="0" u="none" strike="noStrike" cap="none" normalizeH="0" baseline="0" dirty="0">
                <a:ln>
                  <a:noFill/>
                </a:ln>
                <a:effectLst/>
                <a:latin typeface="+mj-ea"/>
                <a:ea typeface="+mj-ea"/>
              </a:rPr>
              <a:t>危惧される具体的な健康被害</a:t>
            </a:r>
          </a:p>
          <a:p>
            <a:pPr marL="0" indent="0">
              <a:buNone/>
            </a:pPr>
            <a:r>
              <a:rPr kumimoji="0" lang="ja-JP" altLang="en-US" sz="2400" b="0" i="0" u="none" strike="noStrike" cap="none" normalizeH="0" baseline="0" dirty="0">
                <a:ln>
                  <a:noFill/>
                </a:ln>
                <a:effectLst/>
                <a:latin typeface="+mj-ea"/>
                <a:ea typeface="+mj-ea"/>
              </a:rPr>
              <a:t>本製品の用法は点滴静注または静脈注射ですが、いずれも別の容器に移して溶解します。その際、容易にガラス片は確認できることから、同様の製品が使用される可能性は低いと判断いたします。また、これまでに本件に関連した健康被害に関する報告は受けておりません。そのため、本事象に起因する重篤な健康被害が発生する可能性はないと考えております。</a:t>
            </a:r>
            <a:endParaRPr kumimoji="0" lang="en-US" altLang="ja-JP" sz="2400" b="0" i="0" u="none" strike="noStrike" cap="none" normalizeH="0" baseline="0" dirty="0">
              <a:ln>
                <a:noFill/>
              </a:ln>
              <a:effectLst/>
              <a:latin typeface="+mj-ea"/>
              <a:ea typeface="+mj-ea"/>
            </a:endParaRPr>
          </a:p>
          <a:p>
            <a:pPr marL="0" indent="0">
              <a:buNone/>
            </a:pPr>
            <a:r>
              <a:rPr lang="ja-JP" altLang="en-US" dirty="0">
                <a:solidFill>
                  <a:srgbClr val="C00000"/>
                </a:solidFill>
              </a:rPr>
              <a:t>⇒異物には必ず目に見えなものがあります。それと使用時に</a:t>
            </a:r>
            <a:r>
              <a:rPr lang="en-US" altLang="ja-JP" dirty="0">
                <a:solidFill>
                  <a:srgbClr val="C00000"/>
                </a:solidFill>
              </a:rPr>
              <a:t>100</a:t>
            </a:r>
            <a:r>
              <a:rPr lang="ja-JP" altLang="en-US" dirty="0">
                <a:solidFill>
                  <a:srgbClr val="C00000"/>
                </a:solidFill>
              </a:rPr>
              <a:t>％発見は不可能です。よって、説明は論理的な説明になっていません。</a:t>
            </a:r>
            <a:endParaRPr lang="en-US" altLang="ja-JP" dirty="0">
              <a:solidFill>
                <a:srgbClr val="C00000"/>
              </a:solidFill>
            </a:endParaRPr>
          </a:p>
          <a:p>
            <a:pPr marL="0" indent="0">
              <a:buNone/>
            </a:pPr>
            <a:r>
              <a:rPr lang="ja-JP" altLang="en-US" dirty="0">
                <a:solidFill>
                  <a:srgbClr val="C00000"/>
                </a:solidFill>
                <a:latin typeface="+mn-ea"/>
              </a:rPr>
              <a:t>　また、今どきガラス異物混入があるのは十分なわかりきっている対策がラインでできていない可能性が高いです。</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3437</TotalTime>
  <Words>243</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販売名：オメプラゾール注用20mg「NP」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296</cp:revision>
  <dcterms:created xsi:type="dcterms:W3CDTF">2015-03-05T03:29:01Z</dcterms:created>
  <dcterms:modified xsi:type="dcterms:W3CDTF">2023-12-23T01:46:02Z</dcterms:modified>
</cp:coreProperties>
</file>