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1" d="100"/>
          <a:sy n="61" d="100"/>
        </p:scale>
        <p:origin x="82" y="7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793374"/>
          </a:xfrm>
        </p:spPr>
        <p:txBody>
          <a:bodyPr>
            <a:noAutofit/>
          </a:bodyPr>
          <a:lstStyle/>
          <a:p>
            <a:r>
              <a:rPr lang="ja-JP" altLang="en-US" sz="2200" dirty="0">
                <a:sym typeface="Wingdings" panose="05000000000000000000" pitchFamily="2" charset="2"/>
              </a:rPr>
              <a:t>販売名： </a:t>
            </a:r>
            <a:r>
              <a:rPr lang="en-US" altLang="ja-JP" sz="2200" dirty="0">
                <a:sym typeface="Wingdings" panose="05000000000000000000" pitchFamily="2" charset="2"/>
              </a:rPr>
              <a:t>(1)</a:t>
            </a:r>
            <a:r>
              <a:rPr lang="ja-JP" altLang="en-US" sz="2200" dirty="0">
                <a:sym typeface="Wingdings" panose="05000000000000000000" pitchFamily="2" charset="2"/>
              </a:rPr>
              <a:t>セフォチアム塩酸塩静注用</a:t>
            </a:r>
            <a:r>
              <a:rPr lang="en-US" altLang="ja-JP" sz="2200" dirty="0">
                <a:sym typeface="Wingdings" panose="05000000000000000000" pitchFamily="2" charset="2"/>
              </a:rPr>
              <a:t>0.25g</a:t>
            </a:r>
            <a:r>
              <a:rPr lang="ja-JP" altLang="en-US" sz="2200" dirty="0">
                <a:sym typeface="Wingdings" panose="05000000000000000000" pitchFamily="2" charset="2"/>
              </a:rPr>
              <a:t>「</a:t>
            </a:r>
            <a:r>
              <a:rPr lang="en-US" altLang="ja-JP" sz="2200" dirty="0">
                <a:sym typeface="Wingdings" panose="05000000000000000000" pitchFamily="2" charset="2"/>
              </a:rPr>
              <a:t>NP</a:t>
            </a:r>
            <a:r>
              <a:rPr lang="ja-JP" altLang="en-US" sz="2200" dirty="0">
                <a:sym typeface="Wingdings" panose="05000000000000000000" pitchFamily="2" charset="2"/>
              </a:rPr>
              <a:t>」　 </a:t>
            </a:r>
            <a:r>
              <a:rPr lang="en-US" altLang="ja-JP" sz="2200" dirty="0">
                <a:sym typeface="Wingdings" panose="05000000000000000000" pitchFamily="2" charset="2"/>
              </a:rPr>
              <a:t>(2)</a:t>
            </a:r>
            <a:r>
              <a:rPr lang="ja-JP" altLang="en-US" sz="2200" dirty="0">
                <a:sym typeface="Wingdings" panose="05000000000000000000" pitchFamily="2" charset="2"/>
              </a:rPr>
              <a:t>セフォチアム塩酸塩静注用</a:t>
            </a:r>
            <a:r>
              <a:rPr lang="en-US" altLang="ja-JP" sz="2200" dirty="0">
                <a:sym typeface="Wingdings" panose="05000000000000000000" pitchFamily="2" charset="2"/>
              </a:rPr>
              <a:t>0.5g</a:t>
            </a:r>
            <a:r>
              <a:rPr lang="ja-JP" altLang="en-US" sz="2200" dirty="0">
                <a:sym typeface="Wingdings" panose="05000000000000000000" pitchFamily="2" charset="2"/>
              </a:rPr>
              <a:t>「</a:t>
            </a:r>
            <a:r>
              <a:rPr lang="en-US" altLang="ja-JP" sz="2200" dirty="0">
                <a:sym typeface="Wingdings" panose="05000000000000000000" pitchFamily="2" charset="2"/>
              </a:rPr>
              <a:t>NP</a:t>
            </a:r>
            <a:r>
              <a:rPr lang="ja-JP" altLang="en-US" sz="2200" dirty="0">
                <a:sym typeface="Wingdings" panose="05000000000000000000" pitchFamily="2" charset="2"/>
              </a:rPr>
              <a:t>」</a:t>
            </a:r>
            <a:br>
              <a:rPr lang="ja-JP" altLang="en-US" sz="2200" dirty="0">
                <a:sym typeface="Wingdings" panose="05000000000000000000" pitchFamily="2" charset="2"/>
              </a:rPr>
            </a:br>
            <a:r>
              <a:rPr lang="ja-JP" altLang="en-US" sz="2200" dirty="0">
                <a:sym typeface="Wingdings" panose="05000000000000000000" pitchFamily="2" charset="2"/>
              </a:rPr>
              <a:t>　　　 </a:t>
            </a:r>
            <a:r>
              <a:rPr lang="en-US" altLang="ja-JP" sz="2200" dirty="0">
                <a:sym typeface="Wingdings" panose="05000000000000000000" pitchFamily="2" charset="2"/>
              </a:rPr>
              <a:t>(3)</a:t>
            </a:r>
            <a:r>
              <a:rPr lang="ja-JP" altLang="en-US" sz="2200" dirty="0">
                <a:sym typeface="Wingdings" panose="05000000000000000000" pitchFamily="2" charset="2"/>
              </a:rPr>
              <a:t>セフォチアム塩酸塩静注用</a:t>
            </a:r>
            <a:r>
              <a:rPr lang="en-US" altLang="ja-JP" sz="2200" dirty="0">
                <a:sym typeface="Wingdings" panose="05000000000000000000" pitchFamily="2" charset="2"/>
              </a:rPr>
              <a:t>1g</a:t>
            </a:r>
            <a:r>
              <a:rPr lang="ja-JP" altLang="en-US" sz="2200" dirty="0">
                <a:sym typeface="Wingdings" panose="05000000000000000000" pitchFamily="2" charset="2"/>
              </a:rPr>
              <a:t>「</a:t>
            </a:r>
            <a:r>
              <a:rPr lang="en-US" altLang="ja-JP" sz="2200" dirty="0">
                <a:sym typeface="Wingdings" panose="05000000000000000000" pitchFamily="2" charset="2"/>
              </a:rPr>
              <a:t>NP</a:t>
            </a:r>
            <a:r>
              <a:rPr lang="ja-JP" altLang="en-US" sz="2200" dirty="0">
                <a:sym typeface="Wingdings" panose="05000000000000000000" pitchFamily="2" charset="2"/>
              </a:rPr>
              <a:t>」 </a:t>
            </a:r>
            <a:r>
              <a:rPr lang="en-US" altLang="ja-JP" sz="2200" dirty="0">
                <a:sym typeface="Wingdings" panose="05000000000000000000" pitchFamily="2" charset="2"/>
              </a:rPr>
              <a:t>(4)</a:t>
            </a:r>
            <a:r>
              <a:rPr lang="ja-JP" altLang="en-US" sz="2200" dirty="0">
                <a:sym typeface="Wingdings" panose="05000000000000000000" pitchFamily="2" charset="2"/>
              </a:rPr>
              <a:t>セフォチアム塩酸塩点滴静注用１</a:t>
            </a:r>
            <a:r>
              <a:rPr lang="en-US" altLang="ja-JP" sz="2200" dirty="0">
                <a:sym typeface="Wingdings" panose="05000000000000000000" pitchFamily="2" charset="2"/>
              </a:rPr>
              <a:t>g</a:t>
            </a:r>
            <a:r>
              <a:rPr lang="ja-JP" altLang="en-US" sz="2200" dirty="0">
                <a:sym typeface="Wingdings" panose="05000000000000000000" pitchFamily="2" charset="2"/>
              </a:rPr>
              <a:t>バッグ「</a:t>
            </a:r>
            <a:r>
              <a:rPr lang="en-US" altLang="ja-JP" sz="2200" dirty="0">
                <a:sym typeface="Wingdings" panose="05000000000000000000" pitchFamily="2" charset="2"/>
              </a:rPr>
              <a:t>NP</a:t>
            </a:r>
            <a:r>
              <a:rPr lang="ja-JP" altLang="en-US" sz="2200" dirty="0">
                <a:sym typeface="Wingdings" panose="05000000000000000000" pitchFamily="2" charset="2"/>
              </a:rPr>
              <a:t>」</a:t>
            </a:r>
            <a:r>
              <a:rPr lang="en-US" altLang="ja-JP" sz="2200" dirty="0">
                <a:sym typeface="Wingdings" panose="05000000000000000000" pitchFamily="2" charset="2"/>
              </a:rPr>
              <a:t> </a:t>
            </a:r>
            <a:r>
              <a:rPr lang="ja-JP" altLang="en-US" sz="2400" dirty="0">
                <a:solidFill>
                  <a:srgbClr val="C00000"/>
                </a:solidFill>
                <a:sym typeface="Wingdings" panose="05000000000000000000" pitchFamily="2" charset="2"/>
              </a:rPr>
              <a:t>製品回収</a:t>
            </a:r>
            <a:endParaRPr kumimoji="1" lang="ja-JP" altLang="en-US" sz="2400" dirty="0">
              <a:solidFill>
                <a:srgbClr val="C00000"/>
              </a:solidFill>
            </a:endParaRPr>
          </a:p>
        </p:txBody>
      </p:sp>
      <p:sp>
        <p:nvSpPr>
          <p:cNvPr id="3" name="コンテンツ プレースホルダー 2"/>
          <p:cNvSpPr>
            <a:spLocks noGrp="1"/>
          </p:cNvSpPr>
          <p:nvPr>
            <p:ph idx="1"/>
          </p:nvPr>
        </p:nvSpPr>
        <p:spPr>
          <a:xfrm>
            <a:off x="0" y="793376"/>
            <a:ext cx="12192000" cy="6064629"/>
          </a:xfrm>
        </p:spPr>
        <p:txBody>
          <a:bodyPr>
            <a:noAutofit/>
          </a:bodyPr>
          <a:lstStyle/>
          <a:p>
            <a:pPr marL="0" indent="0">
              <a:buNone/>
            </a:pPr>
            <a:r>
              <a:rPr lang="ja-JP" altLang="en-US" sz="2400" dirty="0"/>
              <a:t>対象ロット　　　　数量及　　　　　　出荷時期</a:t>
            </a:r>
            <a:endParaRPr lang="en-US" altLang="ja-JP" sz="2400" dirty="0"/>
          </a:p>
          <a:p>
            <a:pPr marL="457200" indent="-457200">
              <a:buAutoNum type="arabicPlain" startAt="42"/>
            </a:pPr>
            <a:r>
              <a:rPr kumimoji="0" lang="ja-JP" altLang="en-US" sz="2000" b="0" i="0" u="none" strike="noStrike" cap="none" normalizeH="0" baseline="0" dirty="0">
                <a:ln>
                  <a:noFill/>
                </a:ln>
                <a:solidFill>
                  <a:srgbClr val="000000"/>
                </a:solidFill>
                <a:effectLst/>
                <a:latin typeface="Arial Unicode MS"/>
              </a:rPr>
              <a:t>約</a:t>
            </a:r>
            <a:r>
              <a:rPr kumimoji="0" lang="en-US" altLang="ja-JP" sz="2000" b="0" i="0" u="none" strike="noStrike" cap="none" normalizeH="0" baseline="0" dirty="0">
                <a:ln>
                  <a:noFill/>
                </a:ln>
                <a:solidFill>
                  <a:srgbClr val="000000"/>
                </a:solidFill>
                <a:effectLst/>
                <a:latin typeface="Arial Unicode MS"/>
              </a:rPr>
              <a:t>2</a:t>
            </a:r>
            <a:r>
              <a:rPr kumimoji="0" lang="ja-JP" altLang="en-US" sz="2000" b="0" i="0" u="none" strike="noStrike" cap="none" normalizeH="0" baseline="0" dirty="0">
                <a:ln>
                  <a:noFill/>
                </a:ln>
                <a:solidFill>
                  <a:srgbClr val="000000"/>
                </a:solidFill>
                <a:effectLst/>
                <a:latin typeface="Arial Unicode MS"/>
              </a:rPr>
              <a:t>万箱　　　　　 　</a:t>
            </a:r>
            <a:r>
              <a:rPr kumimoji="0" lang="en-US" altLang="ja-JP" sz="2000" b="0" i="0" u="none" strike="noStrike" cap="none" normalizeH="0" baseline="0" dirty="0">
                <a:ln>
                  <a:noFill/>
                </a:ln>
                <a:solidFill>
                  <a:srgbClr val="000000"/>
                </a:solidFill>
                <a:effectLst/>
                <a:latin typeface="Arial Unicode MS"/>
              </a:rPr>
              <a:t>2022</a:t>
            </a:r>
            <a:r>
              <a:rPr kumimoji="0" lang="ja-JP" altLang="en-US" sz="2000" b="0" i="0" u="none" strike="noStrike" cap="none" normalizeH="0" baseline="0" dirty="0">
                <a:ln>
                  <a:noFill/>
                </a:ln>
                <a:solidFill>
                  <a:srgbClr val="000000"/>
                </a:solidFill>
                <a:effectLst/>
                <a:latin typeface="Arial Unicode MS"/>
              </a:rPr>
              <a:t>年</a:t>
            </a:r>
            <a:r>
              <a:rPr kumimoji="0" lang="en-US" altLang="ja-JP" sz="2000" b="0" i="0" u="none" strike="noStrike" cap="none" normalizeH="0" baseline="0" dirty="0">
                <a:ln>
                  <a:noFill/>
                </a:ln>
                <a:solidFill>
                  <a:srgbClr val="000000"/>
                </a:solidFill>
                <a:effectLst/>
                <a:latin typeface="Arial Unicode MS"/>
              </a:rPr>
              <a:t>01</a:t>
            </a:r>
            <a:r>
              <a:rPr kumimoji="0" lang="ja-JP" altLang="en-US" sz="2000" b="0" i="0" u="none" strike="noStrike" cap="none" normalizeH="0" baseline="0" dirty="0">
                <a:ln>
                  <a:noFill/>
                </a:ln>
                <a:solidFill>
                  <a:srgbClr val="000000"/>
                </a:solidFill>
                <a:effectLst/>
                <a:latin typeface="Arial Unicode MS"/>
              </a:rPr>
              <a:t>月</a:t>
            </a:r>
            <a:r>
              <a:rPr kumimoji="0" lang="en-US" altLang="ja-JP" sz="2000" b="0" i="0" u="none" strike="noStrike" cap="none" normalizeH="0" baseline="0" dirty="0">
                <a:ln>
                  <a:noFill/>
                </a:ln>
                <a:solidFill>
                  <a:srgbClr val="000000"/>
                </a:solidFill>
                <a:effectLst/>
                <a:latin typeface="Arial Unicode MS"/>
              </a:rPr>
              <a:t>28</a:t>
            </a:r>
            <a:r>
              <a:rPr kumimoji="0" lang="ja-JP" altLang="en-US" sz="2000" b="0" i="0" u="none" strike="noStrike" cap="none" normalizeH="0" baseline="0" dirty="0">
                <a:ln>
                  <a:noFill/>
                </a:ln>
                <a:solidFill>
                  <a:srgbClr val="000000"/>
                </a:solidFill>
                <a:effectLst/>
                <a:latin typeface="Arial Unicode MS"/>
              </a:rPr>
              <a:t>日～</a:t>
            </a:r>
            <a:r>
              <a:rPr kumimoji="0" lang="en-US" altLang="ja-JP" sz="2000" b="0" i="0" u="none" strike="noStrike" cap="none" normalizeH="0" baseline="0" dirty="0">
                <a:ln>
                  <a:noFill/>
                </a:ln>
                <a:solidFill>
                  <a:srgbClr val="000000"/>
                </a:solidFill>
                <a:effectLst/>
                <a:latin typeface="Arial Unicode MS"/>
              </a:rPr>
              <a:t>2023</a:t>
            </a:r>
            <a:r>
              <a:rPr kumimoji="0" lang="ja-JP" altLang="en-US" sz="2000" b="0" i="0" u="none" strike="noStrike" cap="none" normalizeH="0" baseline="0" dirty="0">
                <a:ln>
                  <a:noFill/>
                </a:ln>
                <a:solidFill>
                  <a:srgbClr val="000000"/>
                </a:solidFill>
                <a:effectLst/>
                <a:latin typeface="Arial Unicode MS"/>
              </a:rPr>
              <a:t>年</a:t>
            </a:r>
            <a:r>
              <a:rPr kumimoji="0" lang="en-US" altLang="ja-JP" sz="2000" b="0" i="0" u="none" strike="noStrike" cap="none" normalizeH="0" baseline="0" dirty="0">
                <a:ln>
                  <a:noFill/>
                </a:ln>
                <a:solidFill>
                  <a:srgbClr val="000000"/>
                </a:solidFill>
                <a:effectLst/>
                <a:latin typeface="Arial Unicode MS"/>
              </a:rPr>
              <a:t>12</a:t>
            </a:r>
            <a:r>
              <a:rPr kumimoji="0" lang="ja-JP" altLang="en-US" sz="2000" b="0" i="0" u="none" strike="noStrike" cap="none" normalizeH="0" baseline="0" dirty="0">
                <a:ln>
                  <a:noFill/>
                </a:ln>
                <a:solidFill>
                  <a:srgbClr val="000000"/>
                </a:solidFill>
                <a:effectLst/>
                <a:latin typeface="Arial Unicode MS"/>
              </a:rPr>
              <a:t>月</a:t>
            </a:r>
            <a:r>
              <a:rPr kumimoji="0" lang="en-US" altLang="ja-JP" sz="2000" b="0" i="0" u="none" strike="noStrike" cap="none" normalizeH="0" baseline="0" dirty="0">
                <a:ln>
                  <a:noFill/>
                </a:ln>
                <a:solidFill>
                  <a:srgbClr val="000000"/>
                </a:solidFill>
                <a:effectLst/>
                <a:latin typeface="Arial Unicode MS"/>
              </a:rPr>
              <a:t>20</a:t>
            </a:r>
            <a:r>
              <a:rPr kumimoji="0" lang="ja-JP" altLang="en-US" sz="2000" b="0" i="0" u="none" strike="noStrike" cap="none" normalizeH="0" baseline="0" dirty="0">
                <a:ln>
                  <a:noFill/>
                </a:ln>
                <a:solidFill>
                  <a:srgbClr val="000000"/>
                </a:solidFill>
                <a:effectLst/>
                <a:latin typeface="Arial Unicode MS"/>
              </a:rPr>
              <a:t>日</a:t>
            </a:r>
            <a:endParaRPr kumimoji="0" lang="en-US" altLang="ja-JP" sz="2000" b="0" i="0" u="none" strike="noStrike" cap="none" normalizeH="0" baseline="0" dirty="0">
              <a:ln>
                <a:noFill/>
              </a:ln>
              <a:solidFill>
                <a:srgbClr val="000000"/>
              </a:solidFill>
              <a:effectLst/>
              <a:latin typeface="Arial Unicode MS"/>
            </a:endParaRPr>
          </a:p>
          <a:p>
            <a:pPr marL="0" indent="0">
              <a:buNone/>
            </a:pPr>
            <a:r>
              <a:rPr lang="ja-JP" altLang="en-US" sz="2400" dirty="0"/>
              <a:t>回収理由　２０２３年１２月２２日</a:t>
            </a:r>
            <a:endParaRPr lang="en-US" altLang="ja-JP" sz="2400" dirty="0"/>
          </a:p>
          <a:p>
            <a:pPr marL="0" indent="0">
              <a:buNone/>
            </a:pPr>
            <a:r>
              <a:rPr kumimoji="0" lang="ja-JP" altLang="en-US" sz="2100" b="0" i="0" u="none" strike="noStrike" cap="none" normalizeH="0" baseline="0" dirty="0">
                <a:ln>
                  <a:noFill/>
                </a:ln>
                <a:effectLst/>
                <a:latin typeface="+mj-ea"/>
                <a:ea typeface="+mj-ea"/>
              </a:rPr>
              <a:t>当該製品の原薬精製棟の乾燥機で使用しているメカニカルシール（シリコンカーバイト（炭化ケイ素）製）の摩耗により異物が発生し、精製原薬に混入したことが判明したため、対象ロットを自主回収することといたしました。それ以外に異物発生に繋がる箇所はないことを確認しております。</a:t>
            </a:r>
            <a:endParaRPr kumimoji="0" lang="en-US" altLang="ja-JP" sz="2100" b="0" i="0" u="none" strike="noStrike" cap="none" normalizeH="0" baseline="0" dirty="0">
              <a:ln>
                <a:noFill/>
              </a:ln>
              <a:effectLst/>
              <a:latin typeface="+mj-ea"/>
              <a:ea typeface="+mj-ea"/>
            </a:endParaRPr>
          </a:p>
          <a:p>
            <a:pPr marL="0" indent="0">
              <a:buNone/>
            </a:pPr>
            <a:r>
              <a:rPr lang="ja-JP" altLang="en-US" sz="2400" dirty="0"/>
              <a:t>危惧される具体的な健康被害</a:t>
            </a:r>
          </a:p>
          <a:p>
            <a:pPr marL="0" indent="0">
              <a:buNone/>
            </a:pPr>
            <a:r>
              <a:rPr lang="ja-JP" altLang="en-US" sz="2100" dirty="0"/>
              <a:t>確認されました異物の大きさから、点滴静注または静脈内注射に使用する針を通過する可能性は極めて低いと考えます。現在まで自主回収の対象製造番号品が流通していた時期に、本件に関連する健康被害の報告は受けておりません。　本件に関連して、一部の末梢血管が塞栓されることによる組織虚血などの有害事象が生じる可能性は否定できませんが、本製品は用時溶解のため調製時に澄明であり異物の混入が無いかを確認しますので、黒褐色の本異物は容易に発見されます。したがって、異物が入った製品が投与される可能性は極めて低いと考えます。またシリコンカーバイトは、化学的に不活性であるため、重篤な有害事象が発生する可能性は低いと考えております。そのため、本件に起因する重篤な健康被害が発生する可能性はないと考えております。</a:t>
            </a:r>
            <a:endParaRPr lang="en-US" altLang="ja-JP" sz="2100" dirty="0"/>
          </a:p>
          <a:p>
            <a:pPr marL="0" indent="0">
              <a:buNone/>
            </a:pPr>
            <a:r>
              <a:rPr lang="ja-JP" altLang="en-US" dirty="0">
                <a:solidFill>
                  <a:srgbClr val="C00000"/>
                </a:solidFill>
              </a:rPr>
              <a:t>⇒異物には必ず目に見えなものがあります。それと使用時に</a:t>
            </a:r>
            <a:r>
              <a:rPr lang="en-US" altLang="ja-JP" dirty="0">
                <a:solidFill>
                  <a:srgbClr val="C00000"/>
                </a:solidFill>
              </a:rPr>
              <a:t>100</a:t>
            </a:r>
            <a:r>
              <a:rPr lang="ja-JP" altLang="en-US" dirty="0">
                <a:solidFill>
                  <a:srgbClr val="C00000"/>
                </a:solidFill>
              </a:rPr>
              <a:t>％発見は不可能です。よって、説明は論理的な説明になっていません。</a:t>
            </a:r>
            <a:endParaRPr lang="en-US" altLang="ja-JP" dirty="0">
              <a:solidFill>
                <a:srgbClr val="C00000"/>
              </a:solidFill>
              <a:latin typeface="+mn-ea"/>
            </a:endParaRPr>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3431</TotalTime>
  <Words>362</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ＭＳ Ｐゴシック</vt:lpstr>
      <vt:lpstr>Arial</vt:lpstr>
      <vt:lpstr>Calibri</vt:lpstr>
      <vt:lpstr>Calibri Light</vt:lpstr>
      <vt:lpstr>Office テーマ</vt:lpstr>
      <vt:lpstr>販売名： (1)セフォチアム塩酸塩静注用0.25g「NP」　 (2)セフォチアム塩酸塩静注用0.5g「NP」 　　　 (3)セフォチアム塩酸塩静注用1g「NP」 (4)セフォチアム塩酸塩点滴静注用１gバッグ「NP」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295</cp:revision>
  <dcterms:created xsi:type="dcterms:W3CDTF">2015-03-05T03:29:01Z</dcterms:created>
  <dcterms:modified xsi:type="dcterms:W3CDTF">2023-12-23T01:40:42Z</dcterms:modified>
</cp:coreProperties>
</file>