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67" y="8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2023/12/13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646331"/>
          </a:xfrm>
        </p:spPr>
        <p:txBody>
          <a:bodyPr>
            <a:noAutofit/>
          </a:bodyPr>
          <a:lstStyle/>
          <a:p>
            <a:r>
              <a:rPr lang="ja-JP" altLang="en-US" sz="2800" dirty="0">
                <a:sym typeface="Wingdings" panose="05000000000000000000" pitchFamily="2" charset="2"/>
              </a:rPr>
              <a:t>販売名：アセレンド注</a:t>
            </a:r>
            <a:r>
              <a:rPr lang="en-US" altLang="ja-JP" sz="2800" dirty="0">
                <a:sym typeface="Wingdings" panose="05000000000000000000" pitchFamily="2" charset="2"/>
              </a:rPr>
              <a:t>100μg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793376"/>
            <a:ext cx="12192000" cy="6064629"/>
          </a:xfrm>
        </p:spPr>
        <p:txBody>
          <a:bodyPr>
            <a:noAutofit/>
          </a:bodyPr>
          <a:lstStyle/>
          <a:p>
            <a:pPr marL="0" indent="0">
              <a:buNone/>
            </a:pPr>
            <a:r>
              <a:rPr lang="ja-JP" altLang="en-US" dirty="0"/>
              <a:t>対象ロット　　　　数量及　　　　　　出荷時期</a:t>
            </a:r>
            <a:endParaRPr lang="en-US" altLang="ja-JP" dirty="0"/>
          </a:p>
          <a:p>
            <a:pPr marL="0" indent="0">
              <a:buNone/>
            </a:pPr>
            <a:r>
              <a:rPr kumimoji="0" lang="en-US" altLang="ja-JP" sz="2000" b="0" i="0" u="none" strike="noStrike" cap="none" normalizeH="0" baseline="0" dirty="0">
                <a:ln>
                  <a:noFill/>
                </a:ln>
                <a:solidFill>
                  <a:srgbClr val="000000"/>
                </a:solidFill>
                <a:effectLst/>
                <a:latin typeface="Arial Unicode MS"/>
              </a:rPr>
              <a:t>309010</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20,300</a:t>
            </a:r>
            <a:r>
              <a:rPr kumimoji="0" lang="ja-JP" altLang="en-US" sz="2000" b="0" i="0" u="none" strike="noStrike" cap="none" normalizeH="0" baseline="0" dirty="0">
                <a:ln>
                  <a:noFill/>
                </a:ln>
                <a:solidFill>
                  <a:srgbClr val="000000"/>
                </a:solidFill>
                <a:effectLst/>
                <a:latin typeface="Arial Unicode MS"/>
              </a:rPr>
              <a:t>本　　 　</a:t>
            </a:r>
            <a:r>
              <a:rPr kumimoji="0" lang="en-US" altLang="ja-JP" sz="2000" b="0" i="0" u="none" strike="noStrike" cap="none" normalizeH="0" baseline="0" dirty="0">
                <a:ln>
                  <a:noFill/>
                </a:ln>
                <a:solidFill>
                  <a:srgbClr val="000000"/>
                </a:solidFill>
                <a:effectLst/>
                <a:latin typeface="Arial Unicode MS"/>
              </a:rPr>
              <a:t>2023</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11</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1</a:t>
            </a:r>
            <a:r>
              <a:rPr kumimoji="0" lang="ja-JP" altLang="en-US" sz="2000" b="0" i="0" u="none" strike="noStrike" cap="none" normalizeH="0" baseline="0" dirty="0">
                <a:ln>
                  <a:noFill/>
                </a:ln>
                <a:solidFill>
                  <a:srgbClr val="000000"/>
                </a:solidFill>
                <a:effectLst/>
                <a:latin typeface="Arial Unicode MS"/>
              </a:rPr>
              <a:t>日～</a:t>
            </a:r>
            <a:r>
              <a:rPr kumimoji="0" lang="en-US" altLang="ja-JP" sz="2000" b="0" i="0" u="none" strike="noStrike" cap="none" normalizeH="0" baseline="0" dirty="0">
                <a:ln>
                  <a:noFill/>
                </a:ln>
                <a:solidFill>
                  <a:srgbClr val="000000"/>
                </a:solidFill>
                <a:effectLst/>
                <a:latin typeface="Arial Unicode MS"/>
              </a:rPr>
              <a:t>11</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30</a:t>
            </a:r>
            <a:r>
              <a:rPr kumimoji="0" lang="ja-JP" altLang="en-US" sz="2000" b="0" i="0" u="none" strike="noStrike" cap="none" normalizeH="0" baseline="0" dirty="0">
                <a:ln>
                  <a:noFill/>
                </a:ln>
                <a:solidFill>
                  <a:srgbClr val="000000"/>
                </a:solidFill>
                <a:effectLst/>
                <a:latin typeface="Arial Unicode MS"/>
              </a:rPr>
              <a:t>日</a:t>
            </a:r>
          </a:p>
          <a:p>
            <a:pPr marL="0" indent="0">
              <a:buNone/>
            </a:pPr>
            <a:r>
              <a:rPr kumimoji="0" lang="en-US" altLang="ja-JP" sz="2000" b="0" i="0" u="none" strike="noStrike" cap="none" normalizeH="0" baseline="0" dirty="0">
                <a:ln>
                  <a:noFill/>
                </a:ln>
                <a:solidFill>
                  <a:srgbClr val="000000"/>
                </a:solidFill>
                <a:effectLst/>
                <a:latin typeface="Arial Unicode MS"/>
              </a:rPr>
              <a:t>309020</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2,900</a:t>
            </a:r>
            <a:r>
              <a:rPr kumimoji="0" lang="ja-JP" altLang="en-US" sz="2000" b="0" i="0" u="none" strike="noStrike" cap="none" normalizeH="0" baseline="0" dirty="0">
                <a:ln>
                  <a:noFill/>
                </a:ln>
                <a:solidFill>
                  <a:srgbClr val="000000"/>
                </a:solidFill>
                <a:effectLst/>
                <a:latin typeface="Arial Unicode MS"/>
              </a:rPr>
              <a:t>本　　　 </a:t>
            </a:r>
            <a:r>
              <a:rPr kumimoji="0" lang="en-US" altLang="ja-JP" sz="2000" b="0" i="0" u="none" strike="noStrike" cap="none" normalizeH="0" baseline="0" dirty="0">
                <a:ln>
                  <a:noFill/>
                </a:ln>
                <a:solidFill>
                  <a:srgbClr val="000000"/>
                </a:solidFill>
                <a:effectLst/>
                <a:latin typeface="Arial Unicode MS"/>
              </a:rPr>
              <a:t>2023</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12</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4</a:t>
            </a:r>
            <a:r>
              <a:rPr kumimoji="0" lang="ja-JP" altLang="en-US" sz="2000" b="0" i="0" u="none" strike="noStrike" cap="none" normalizeH="0" baseline="0" dirty="0">
                <a:ln>
                  <a:noFill/>
                </a:ln>
                <a:solidFill>
                  <a:srgbClr val="000000"/>
                </a:solidFill>
                <a:effectLst/>
                <a:latin typeface="Arial Unicode MS"/>
              </a:rPr>
              <a:t>日　　</a:t>
            </a:r>
            <a:endParaRPr kumimoji="0" lang="en-US" altLang="ja-JP" sz="2000" b="0" i="0" u="none" strike="noStrike" cap="none" normalizeH="0" baseline="0" dirty="0">
              <a:ln>
                <a:noFill/>
              </a:ln>
              <a:solidFill>
                <a:srgbClr val="000000"/>
              </a:solidFill>
              <a:effectLst/>
              <a:latin typeface="Arial Unicode MS"/>
            </a:endParaRPr>
          </a:p>
          <a:p>
            <a:pPr marL="0" indent="0">
              <a:buNone/>
            </a:pPr>
            <a:r>
              <a:rPr kumimoji="0" lang="ja-JP" altLang="ja-JP" b="0" i="0" u="none" strike="noStrike" cap="none" normalizeH="0" baseline="0" dirty="0">
                <a:ln>
                  <a:noFill/>
                </a:ln>
                <a:solidFill>
                  <a:schemeClr val="tx1"/>
                </a:solidFill>
                <a:effectLst/>
              </a:rPr>
              <a:t> </a:t>
            </a:r>
            <a:r>
              <a:rPr lang="ja-JP" altLang="en-US" dirty="0"/>
              <a:t>回収理由　２０２３年１２月１２日</a:t>
            </a:r>
            <a:endParaRPr lang="en-US" altLang="ja-JP" dirty="0"/>
          </a:p>
          <a:p>
            <a:pPr marL="0" indent="0">
              <a:buNone/>
            </a:pPr>
            <a:r>
              <a:rPr kumimoji="0" lang="ja-JP" altLang="en-US" b="0" i="0" u="none" strike="noStrike" cap="none" normalizeH="0" baseline="0" dirty="0">
                <a:ln>
                  <a:noFill/>
                </a:ln>
                <a:solidFill>
                  <a:srgbClr val="000000"/>
                </a:solidFill>
                <a:effectLst/>
                <a:latin typeface="Arial Unicode MS"/>
                <a:ea typeface="メイリオ" panose="020B0604030504040204" pitchFamily="50" charset="-128"/>
              </a:rPr>
              <a:t>医療</a:t>
            </a:r>
            <a:r>
              <a:rPr kumimoji="0" lang="ja-JP" altLang="en-US" sz="2600" b="0" i="0" u="none" strike="noStrike" cap="none" normalizeH="0" baseline="0" dirty="0">
                <a:ln>
                  <a:noFill/>
                </a:ln>
                <a:solidFill>
                  <a:srgbClr val="000000"/>
                </a:solidFill>
                <a:effectLst/>
                <a:latin typeface="Arial Unicode MS"/>
                <a:ea typeface="メイリオ" panose="020B0604030504040204" pitchFamily="50" charset="-128"/>
              </a:rPr>
              <a:t>機関においてアセレンド注</a:t>
            </a:r>
            <a:r>
              <a:rPr kumimoji="0" lang="en-US" altLang="ja-JP" sz="2600" b="0" i="0" u="none" strike="noStrike" cap="none" normalizeH="0" baseline="0" dirty="0">
                <a:ln>
                  <a:noFill/>
                </a:ln>
                <a:solidFill>
                  <a:srgbClr val="000000"/>
                </a:solidFill>
                <a:effectLst/>
                <a:latin typeface="Arial Unicode MS"/>
                <a:ea typeface="メイリオ" panose="020B0604030504040204" pitchFamily="50" charset="-128"/>
              </a:rPr>
              <a:t>100μg※</a:t>
            </a:r>
            <a:r>
              <a:rPr kumimoji="0" lang="ja-JP" altLang="en-US" sz="2600" b="0" i="0" u="none" strike="noStrike" cap="none" normalizeH="0" baseline="0" dirty="0">
                <a:ln>
                  <a:noFill/>
                </a:ln>
                <a:solidFill>
                  <a:srgbClr val="000000"/>
                </a:solidFill>
                <a:effectLst/>
                <a:latin typeface="Arial Unicode MS"/>
                <a:ea typeface="メイリオ" panose="020B0604030504040204" pitchFamily="50" charset="-128"/>
              </a:rPr>
              <a:t>を使用した際に、バイアルのプラスチックキャップと同時にアルミキャップ部分も一緒に外れたとの連絡を受けました。調査の結果、対象ロットの製品製造において、アルミキャップの巻締不良が起こっていたことが判明しました。また、対象ロットの参考品を目視で確認したところ、他のロットよりも巻締が緩いと思われる状態であることが判明しました。そのため、アルミキャップ部分の巻締不良の可能性のあるすべてのロットを自主回収いたします。</a:t>
            </a:r>
          </a:p>
          <a:p>
            <a:pPr marL="0" indent="0">
              <a:buNone/>
            </a:pPr>
            <a:r>
              <a:rPr kumimoji="0" lang="ja-JP" altLang="en-US" sz="2600" b="0" i="0" u="none" strike="noStrike" cap="none" normalizeH="0" baseline="0" dirty="0">
                <a:ln>
                  <a:noFill/>
                </a:ln>
                <a:solidFill>
                  <a:srgbClr val="000000"/>
                </a:solidFill>
                <a:effectLst/>
                <a:latin typeface="Arial Unicode MS"/>
                <a:ea typeface="メイリオ" panose="020B0604030504040204" pitchFamily="50" charset="-128"/>
              </a:rPr>
              <a:t>（</a:t>
            </a:r>
            <a:r>
              <a:rPr kumimoji="0" lang="en-US" altLang="ja-JP" sz="2600" b="0" i="0" u="none" strike="noStrike" cap="none" normalizeH="0" baseline="0" dirty="0">
                <a:ln>
                  <a:noFill/>
                </a:ln>
                <a:solidFill>
                  <a:srgbClr val="000000"/>
                </a:solidFill>
                <a:effectLst/>
                <a:latin typeface="Arial Unicode MS"/>
                <a:ea typeface="メイリオ" panose="020B0604030504040204" pitchFamily="50" charset="-128"/>
              </a:rPr>
              <a:t>※ </a:t>
            </a:r>
            <a:r>
              <a:rPr kumimoji="0" lang="ja-JP" altLang="en-US" sz="2600" b="0" i="0" u="none" strike="noStrike" cap="none" normalizeH="0" baseline="0" dirty="0">
                <a:ln>
                  <a:noFill/>
                </a:ln>
                <a:solidFill>
                  <a:srgbClr val="000000"/>
                </a:solidFill>
                <a:effectLst/>
                <a:latin typeface="Arial Unicode MS"/>
                <a:ea typeface="メイリオ" panose="020B0604030504040204" pitchFamily="50" charset="-128"/>
              </a:rPr>
              <a:t>キャップ部分はプラスチックキャップとアルミキャップから成る）</a:t>
            </a:r>
            <a:endParaRPr kumimoji="0" lang="en-US" altLang="ja-JP" sz="2600" b="0" i="0" u="none" strike="noStrike" cap="none" normalizeH="0" baseline="0" dirty="0">
              <a:ln>
                <a:noFill/>
              </a:ln>
              <a:solidFill>
                <a:srgbClr val="000000"/>
              </a:solidFill>
              <a:effectLst/>
              <a:latin typeface="Arial Unicode MS"/>
              <a:ea typeface="メイリオ" panose="020B0604030504040204" pitchFamily="50" charset="-128"/>
            </a:endParaRPr>
          </a:p>
          <a:p>
            <a:pPr marL="0" indent="0">
              <a:buNone/>
            </a:pPr>
            <a:r>
              <a:rPr lang="ja-JP" altLang="en-US" dirty="0">
                <a:solidFill>
                  <a:srgbClr val="C00000"/>
                </a:solidFill>
              </a:rPr>
              <a:t>⇒ラインで全数巻締時のトルク管理ができていなかったのでしょうか？　また</a:t>
            </a:r>
            <a:r>
              <a:rPr lang="en-US" altLang="ja-JP" dirty="0">
                <a:solidFill>
                  <a:srgbClr val="C00000"/>
                </a:solidFill>
              </a:rPr>
              <a:t>QC</a:t>
            </a:r>
            <a:r>
              <a:rPr lang="ja-JP" altLang="en-US" dirty="0">
                <a:solidFill>
                  <a:srgbClr val="C00000"/>
                </a:solidFill>
              </a:rPr>
              <a:t>の開栓トルクの試験はどうだったのでしょうか？</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3416</TotalTime>
  <Words>188</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販売名：アセレンド注100μg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294</cp:revision>
  <dcterms:created xsi:type="dcterms:W3CDTF">2015-03-05T03:29:01Z</dcterms:created>
  <dcterms:modified xsi:type="dcterms:W3CDTF">2023-12-12T15:28:02Z</dcterms:modified>
</cp:coreProperties>
</file>