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E16B2"/>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90" autoAdjust="0"/>
    <p:restoredTop sz="94660"/>
  </p:normalViewPr>
  <p:slideViewPr>
    <p:cSldViewPr snapToGrid="0">
      <p:cViewPr varScale="1">
        <p:scale>
          <a:sx n="57" d="100"/>
          <a:sy n="57" d="100"/>
        </p:scale>
        <p:origin x="91" y="85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2023/10/26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2023/10/26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2023/10/26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2023/10/26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2023/10/26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2023/10/26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2023/10/26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2023/10/26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2023/10/26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2023/10/26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2023/10/26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2023/10/26</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3"/>
            <a:ext cx="12192000" cy="646331"/>
          </a:xfrm>
        </p:spPr>
        <p:txBody>
          <a:bodyPr>
            <a:noAutofit/>
          </a:bodyPr>
          <a:lstStyle/>
          <a:p>
            <a:r>
              <a:rPr lang="ja-JP" altLang="en-US" sz="3200" dirty="0">
                <a:sym typeface="Wingdings" panose="05000000000000000000" pitchFamily="2" charset="2"/>
              </a:rPr>
              <a:t>販売名：ニザチジン錠１５０ｍｇ「ＹＤ」 　</a:t>
            </a:r>
            <a:r>
              <a:rPr lang="ja-JP" altLang="en-US" sz="3200" dirty="0">
                <a:solidFill>
                  <a:srgbClr val="C00000"/>
                </a:solidFill>
                <a:sym typeface="Wingdings" panose="05000000000000000000" pitchFamily="2" charset="2"/>
              </a:rPr>
              <a:t>製品回収</a:t>
            </a:r>
            <a:endParaRPr kumimoji="1" lang="ja-JP" altLang="en-US" sz="3200" dirty="0">
              <a:solidFill>
                <a:srgbClr val="C00000"/>
              </a:solidFill>
            </a:endParaRPr>
          </a:p>
        </p:txBody>
      </p:sp>
      <p:sp>
        <p:nvSpPr>
          <p:cNvPr id="3" name="コンテンツ プレースホルダー 2"/>
          <p:cNvSpPr>
            <a:spLocks noGrp="1"/>
          </p:cNvSpPr>
          <p:nvPr>
            <p:ph idx="1"/>
          </p:nvPr>
        </p:nvSpPr>
        <p:spPr>
          <a:xfrm>
            <a:off x="0" y="646334"/>
            <a:ext cx="12192000" cy="6211671"/>
          </a:xfrm>
        </p:spPr>
        <p:txBody>
          <a:bodyPr>
            <a:noAutofit/>
          </a:bodyPr>
          <a:lstStyle/>
          <a:p>
            <a:pPr marL="0" indent="0">
              <a:buNone/>
            </a:pPr>
            <a:r>
              <a:rPr lang="ja-JP" altLang="en-US" dirty="0"/>
              <a:t>対象ロット　　　　数量及　　　　　　出荷時期</a:t>
            </a:r>
            <a:endParaRPr lang="en-US" altLang="ja-JP" dirty="0"/>
          </a:p>
          <a:p>
            <a:pPr marL="0" indent="0">
              <a:buNone/>
            </a:pPr>
            <a:r>
              <a:rPr kumimoji="0" lang="en-US" altLang="ja-JP" sz="2000" b="0" i="0" u="none" strike="noStrike" cap="none" normalizeH="0" baseline="0" dirty="0">
                <a:ln>
                  <a:noFill/>
                </a:ln>
                <a:solidFill>
                  <a:srgbClr val="000000"/>
                </a:solidFill>
                <a:effectLst/>
                <a:latin typeface="Arial Unicode MS"/>
              </a:rPr>
              <a:t>Y21C02</a:t>
            </a:r>
            <a:r>
              <a:rPr kumimoji="0" lang="ja-JP" altLang="en-US" sz="2000" b="0" i="0" u="none" strike="noStrike" cap="none" normalizeH="0" baseline="0" dirty="0">
                <a:ln>
                  <a:noFill/>
                </a:ln>
                <a:solidFill>
                  <a:srgbClr val="000000"/>
                </a:solidFill>
                <a:effectLst/>
                <a:latin typeface="Arial Unicode MS"/>
              </a:rPr>
              <a:t>　　 　</a:t>
            </a:r>
            <a:r>
              <a:rPr kumimoji="0" lang="en-US" altLang="ja-JP" sz="2000" b="0" i="0" u="none" strike="noStrike" cap="none" normalizeH="0" baseline="0" dirty="0">
                <a:ln>
                  <a:noFill/>
                </a:ln>
                <a:solidFill>
                  <a:srgbClr val="000000"/>
                </a:solidFill>
                <a:effectLst/>
                <a:latin typeface="Arial Unicode MS"/>
              </a:rPr>
              <a:t>9689</a:t>
            </a:r>
            <a:r>
              <a:rPr kumimoji="0" lang="ja-JP" altLang="en-US" sz="2000" b="0" i="0" u="none" strike="noStrike" cap="none" normalizeH="0" baseline="0" dirty="0">
                <a:ln>
                  <a:noFill/>
                </a:ln>
                <a:solidFill>
                  <a:srgbClr val="000000"/>
                </a:solidFill>
                <a:effectLst/>
                <a:latin typeface="Arial Unicode MS"/>
              </a:rPr>
              <a:t>　　　　　</a:t>
            </a:r>
            <a:r>
              <a:rPr kumimoji="0" lang="en-US" altLang="ja-JP" sz="2000" b="0" i="0" u="none" strike="noStrike" cap="none" normalizeH="0" baseline="0" dirty="0">
                <a:ln>
                  <a:noFill/>
                </a:ln>
                <a:solidFill>
                  <a:srgbClr val="000000"/>
                </a:solidFill>
                <a:effectLst/>
                <a:latin typeface="Arial Unicode MS"/>
              </a:rPr>
              <a:t>2021/4/26</a:t>
            </a:r>
            <a:r>
              <a:rPr kumimoji="0" lang="ja-JP" altLang="en-US" sz="2000" b="0" i="0" u="none" strike="noStrike" cap="none" normalizeH="0" baseline="0" dirty="0">
                <a:ln>
                  <a:noFill/>
                </a:ln>
                <a:solidFill>
                  <a:srgbClr val="000000"/>
                </a:solidFill>
                <a:effectLst/>
                <a:latin typeface="Arial Unicode MS"/>
              </a:rPr>
              <a:t>～</a:t>
            </a:r>
            <a:r>
              <a:rPr kumimoji="0" lang="en-US" altLang="ja-JP" sz="2000" b="0" i="0" u="none" strike="noStrike" cap="none" normalizeH="0" baseline="0" dirty="0">
                <a:ln>
                  <a:noFill/>
                </a:ln>
                <a:solidFill>
                  <a:srgbClr val="000000"/>
                </a:solidFill>
                <a:effectLst/>
                <a:latin typeface="Arial Unicode MS"/>
              </a:rPr>
              <a:t>2021/5/13</a:t>
            </a:r>
          </a:p>
          <a:p>
            <a:pPr marL="0" indent="0">
              <a:buNone/>
            </a:pPr>
            <a:r>
              <a:rPr kumimoji="0" lang="en-US" altLang="ja-JP" sz="2000" b="0" i="0" u="none" strike="noStrike" cap="none" normalizeH="0" baseline="0" dirty="0">
                <a:ln>
                  <a:noFill/>
                </a:ln>
                <a:solidFill>
                  <a:srgbClr val="000000"/>
                </a:solidFill>
                <a:effectLst/>
                <a:latin typeface="Arial Unicode MS"/>
              </a:rPr>
              <a:t>Y21C03</a:t>
            </a:r>
            <a:r>
              <a:rPr kumimoji="0" lang="ja-JP" altLang="en-US" sz="2000" b="0" i="0" u="none" strike="noStrike" cap="none" normalizeH="0" baseline="0" dirty="0">
                <a:ln>
                  <a:noFill/>
                </a:ln>
                <a:solidFill>
                  <a:srgbClr val="000000"/>
                </a:solidFill>
                <a:effectLst/>
                <a:latin typeface="Arial Unicode MS"/>
              </a:rPr>
              <a:t>　　 　</a:t>
            </a:r>
            <a:r>
              <a:rPr kumimoji="0" lang="en-US" altLang="ja-JP" sz="2000" b="0" i="0" u="none" strike="noStrike" cap="none" normalizeH="0" baseline="0" dirty="0">
                <a:ln>
                  <a:noFill/>
                </a:ln>
                <a:solidFill>
                  <a:srgbClr val="000000"/>
                </a:solidFill>
                <a:effectLst/>
                <a:latin typeface="Arial Unicode MS"/>
              </a:rPr>
              <a:t>9757</a:t>
            </a:r>
            <a:r>
              <a:rPr kumimoji="0" lang="ja-JP" altLang="en-US" sz="2000" b="0" i="0" u="none" strike="noStrike" cap="none" normalizeH="0" baseline="0" dirty="0">
                <a:ln>
                  <a:noFill/>
                </a:ln>
                <a:solidFill>
                  <a:srgbClr val="000000"/>
                </a:solidFill>
                <a:effectLst/>
                <a:latin typeface="Arial Unicode MS"/>
              </a:rPr>
              <a:t>　　　　　</a:t>
            </a:r>
            <a:r>
              <a:rPr kumimoji="0" lang="en-US" altLang="ja-JP" sz="2000" b="0" i="0" u="none" strike="noStrike" cap="none" normalizeH="0" baseline="0" dirty="0">
                <a:ln>
                  <a:noFill/>
                </a:ln>
                <a:solidFill>
                  <a:srgbClr val="000000"/>
                </a:solidFill>
                <a:effectLst/>
                <a:latin typeface="Arial Unicode MS"/>
              </a:rPr>
              <a:t>2021/5/13</a:t>
            </a:r>
            <a:r>
              <a:rPr kumimoji="0" lang="ja-JP" altLang="en-US" sz="2000" b="0" i="0" u="none" strike="noStrike" cap="none" normalizeH="0" baseline="0" dirty="0">
                <a:ln>
                  <a:noFill/>
                </a:ln>
                <a:solidFill>
                  <a:srgbClr val="000000"/>
                </a:solidFill>
                <a:effectLst/>
                <a:latin typeface="Arial Unicode MS"/>
              </a:rPr>
              <a:t>～</a:t>
            </a:r>
            <a:r>
              <a:rPr kumimoji="0" lang="en-US" altLang="ja-JP" sz="2000" b="0" i="0" u="none" strike="noStrike" cap="none" normalizeH="0" baseline="0" dirty="0">
                <a:ln>
                  <a:noFill/>
                </a:ln>
                <a:solidFill>
                  <a:srgbClr val="000000"/>
                </a:solidFill>
                <a:effectLst/>
                <a:latin typeface="Arial Unicode MS"/>
              </a:rPr>
              <a:t>2021/6/1</a:t>
            </a:r>
          </a:p>
          <a:p>
            <a:pPr marL="0" indent="0">
              <a:buNone/>
            </a:pPr>
            <a:r>
              <a:rPr kumimoji="0" lang="en-US" altLang="ja-JP" sz="2000" b="0" i="0" u="none" strike="noStrike" cap="none" normalizeH="0" baseline="0" dirty="0">
                <a:ln>
                  <a:noFill/>
                </a:ln>
                <a:solidFill>
                  <a:srgbClr val="000000"/>
                </a:solidFill>
                <a:effectLst/>
                <a:latin typeface="Arial Unicode MS"/>
              </a:rPr>
              <a:t>Y21C04</a:t>
            </a:r>
            <a:r>
              <a:rPr kumimoji="0" lang="ja-JP" altLang="en-US" sz="2000" b="0" i="0" u="none" strike="noStrike" cap="none" normalizeH="0" baseline="0" dirty="0">
                <a:ln>
                  <a:noFill/>
                </a:ln>
                <a:solidFill>
                  <a:srgbClr val="000000"/>
                </a:solidFill>
                <a:effectLst/>
                <a:latin typeface="Arial Unicode MS"/>
              </a:rPr>
              <a:t>　　 　</a:t>
            </a:r>
            <a:r>
              <a:rPr kumimoji="0" lang="en-US" altLang="ja-JP" sz="2000" b="0" i="0" u="none" strike="noStrike" cap="none" normalizeH="0" baseline="0" dirty="0">
                <a:ln>
                  <a:noFill/>
                </a:ln>
                <a:solidFill>
                  <a:srgbClr val="000000"/>
                </a:solidFill>
                <a:effectLst/>
                <a:latin typeface="Arial Unicode MS"/>
              </a:rPr>
              <a:t>9698</a:t>
            </a:r>
            <a:r>
              <a:rPr kumimoji="0" lang="ja-JP" altLang="en-US" sz="2000" b="0" i="0" u="none" strike="noStrike" cap="none" normalizeH="0" baseline="0" dirty="0">
                <a:ln>
                  <a:noFill/>
                </a:ln>
                <a:solidFill>
                  <a:srgbClr val="000000"/>
                </a:solidFill>
                <a:effectLst/>
                <a:latin typeface="Arial Unicode MS"/>
              </a:rPr>
              <a:t>　　　　　</a:t>
            </a:r>
            <a:r>
              <a:rPr kumimoji="0" lang="en-US" altLang="ja-JP" sz="2000" b="0" i="0" u="none" strike="noStrike" cap="none" normalizeH="0" baseline="0" dirty="0">
                <a:ln>
                  <a:noFill/>
                </a:ln>
                <a:solidFill>
                  <a:srgbClr val="000000"/>
                </a:solidFill>
                <a:effectLst/>
                <a:latin typeface="Arial Unicode MS"/>
              </a:rPr>
              <a:t>2021/6/1</a:t>
            </a:r>
            <a:r>
              <a:rPr kumimoji="0" lang="ja-JP" altLang="en-US" sz="2000" b="0" i="0" u="none" strike="noStrike" cap="none" normalizeH="0" baseline="0" dirty="0">
                <a:ln>
                  <a:noFill/>
                </a:ln>
                <a:solidFill>
                  <a:srgbClr val="000000"/>
                </a:solidFill>
                <a:effectLst/>
                <a:latin typeface="Arial Unicode MS"/>
              </a:rPr>
              <a:t>～</a:t>
            </a:r>
            <a:r>
              <a:rPr kumimoji="0" lang="en-US" altLang="ja-JP" sz="2000" b="0" i="0" u="none" strike="noStrike" cap="none" normalizeH="0" baseline="0" dirty="0">
                <a:ln>
                  <a:noFill/>
                </a:ln>
                <a:solidFill>
                  <a:srgbClr val="000000"/>
                </a:solidFill>
                <a:effectLst/>
                <a:latin typeface="Arial Unicode MS"/>
              </a:rPr>
              <a:t>2021/6/17</a:t>
            </a:r>
          </a:p>
          <a:p>
            <a:pPr marL="0" indent="0">
              <a:buNone/>
            </a:pPr>
            <a:r>
              <a:rPr kumimoji="0" lang="en-US" altLang="ja-JP" sz="2000" b="0" i="0" u="none" strike="noStrike" cap="none" normalizeH="0" baseline="0" dirty="0">
                <a:ln>
                  <a:noFill/>
                </a:ln>
                <a:solidFill>
                  <a:srgbClr val="000000"/>
                </a:solidFill>
                <a:effectLst/>
                <a:latin typeface="Arial Unicode MS"/>
              </a:rPr>
              <a:t>Y21C06</a:t>
            </a:r>
            <a:r>
              <a:rPr kumimoji="0" lang="ja-JP" altLang="en-US" sz="2000" b="0" i="0" u="none" strike="noStrike" cap="none" normalizeH="0" baseline="0" dirty="0">
                <a:ln>
                  <a:noFill/>
                </a:ln>
                <a:solidFill>
                  <a:srgbClr val="000000"/>
                </a:solidFill>
                <a:effectLst/>
                <a:latin typeface="Arial Unicode MS"/>
              </a:rPr>
              <a:t>　　 　</a:t>
            </a:r>
            <a:r>
              <a:rPr kumimoji="0" lang="en-US" altLang="ja-JP" sz="2000" b="0" i="0" u="none" strike="noStrike" cap="none" normalizeH="0" baseline="0" dirty="0">
                <a:ln>
                  <a:noFill/>
                </a:ln>
                <a:solidFill>
                  <a:srgbClr val="000000"/>
                </a:solidFill>
                <a:effectLst/>
                <a:latin typeface="Arial Unicode MS"/>
              </a:rPr>
              <a:t>9861</a:t>
            </a:r>
            <a:r>
              <a:rPr kumimoji="0" lang="ja-JP" altLang="en-US" sz="2000" b="0" i="0" u="none" strike="noStrike" cap="none" normalizeH="0" baseline="0" dirty="0">
                <a:ln>
                  <a:noFill/>
                </a:ln>
                <a:solidFill>
                  <a:srgbClr val="000000"/>
                </a:solidFill>
                <a:effectLst/>
                <a:latin typeface="Arial Unicode MS"/>
              </a:rPr>
              <a:t>　　　　　</a:t>
            </a:r>
            <a:r>
              <a:rPr kumimoji="0" lang="en-US" altLang="ja-JP" sz="2000" b="0" i="0" u="none" strike="noStrike" cap="none" normalizeH="0" baseline="0" dirty="0">
                <a:ln>
                  <a:noFill/>
                </a:ln>
                <a:solidFill>
                  <a:srgbClr val="000000"/>
                </a:solidFill>
                <a:effectLst/>
                <a:latin typeface="Arial Unicode MS"/>
              </a:rPr>
              <a:t>2021/6/17</a:t>
            </a:r>
            <a:r>
              <a:rPr kumimoji="0" lang="ja-JP" altLang="en-US" sz="2000" b="0" i="0" u="none" strike="noStrike" cap="none" normalizeH="0" baseline="0" dirty="0">
                <a:ln>
                  <a:noFill/>
                </a:ln>
                <a:solidFill>
                  <a:srgbClr val="000000"/>
                </a:solidFill>
                <a:effectLst/>
                <a:latin typeface="Arial Unicode MS"/>
              </a:rPr>
              <a:t>～</a:t>
            </a:r>
            <a:r>
              <a:rPr kumimoji="0" lang="en-US" altLang="ja-JP" sz="2000" b="0" i="0" u="none" strike="noStrike" cap="none" normalizeH="0" baseline="0" dirty="0">
                <a:ln>
                  <a:noFill/>
                </a:ln>
                <a:solidFill>
                  <a:srgbClr val="000000"/>
                </a:solidFill>
                <a:effectLst/>
                <a:latin typeface="Arial Unicode MS"/>
              </a:rPr>
              <a:t>2021/7/6</a:t>
            </a:r>
            <a:r>
              <a:rPr kumimoji="0" lang="ja-JP" altLang="en-US" sz="2000" b="0" i="0" u="none" strike="noStrike" cap="none" normalizeH="0" baseline="0" dirty="0">
                <a:ln>
                  <a:noFill/>
                </a:ln>
                <a:solidFill>
                  <a:srgbClr val="000000"/>
                </a:solidFill>
                <a:effectLst/>
                <a:latin typeface="Arial Unicode MS"/>
              </a:rPr>
              <a:t>　</a:t>
            </a:r>
            <a:endParaRPr kumimoji="0" lang="en-US" altLang="ja-JP" sz="2000" b="0" i="0" u="none" strike="noStrike" cap="none" normalizeH="0" baseline="0" dirty="0">
              <a:ln>
                <a:noFill/>
              </a:ln>
              <a:solidFill>
                <a:srgbClr val="000000"/>
              </a:solidFill>
              <a:effectLst/>
              <a:latin typeface="Arial Unicode MS"/>
            </a:endParaRPr>
          </a:p>
          <a:p>
            <a:pPr marL="0" indent="0">
              <a:buNone/>
            </a:pPr>
            <a:r>
              <a:rPr kumimoji="0" lang="ja-JP" altLang="ja-JP" b="0" i="0" u="none" strike="noStrike" cap="none" normalizeH="0" baseline="0" dirty="0">
                <a:ln>
                  <a:noFill/>
                </a:ln>
                <a:solidFill>
                  <a:schemeClr val="tx1"/>
                </a:solidFill>
                <a:effectLst/>
              </a:rPr>
              <a:t> </a:t>
            </a:r>
            <a:r>
              <a:rPr lang="ja-JP" altLang="en-US" dirty="0"/>
              <a:t>回収理由　２０２３年９月５日</a:t>
            </a:r>
            <a:endParaRPr lang="en-US" altLang="ja-JP" dirty="0"/>
          </a:p>
          <a:p>
            <a:pPr marL="0" indent="0">
              <a:buNone/>
            </a:pPr>
            <a:r>
              <a:rPr kumimoji="0" lang="ja-JP" altLang="en-US" b="0" i="0" u="none" strike="noStrike" cap="none" normalizeH="0" baseline="0" dirty="0">
                <a:ln>
                  <a:noFill/>
                </a:ln>
                <a:solidFill>
                  <a:srgbClr val="000000"/>
                </a:solidFill>
                <a:effectLst/>
                <a:latin typeface="Arial Unicode MS"/>
                <a:ea typeface="メイリオ" panose="020B0604030504040204" pitchFamily="50" charset="-128"/>
              </a:rPr>
              <a:t>ニザチジン錠</a:t>
            </a:r>
            <a:r>
              <a:rPr kumimoji="0" lang="en-US" altLang="ja-JP" b="0" i="0" u="none" strike="noStrike" cap="none" normalizeH="0" baseline="0" dirty="0">
                <a:ln>
                  <a:noFill/>
                </a:ln>
                <a:solidFill>
                  <a:srgbClr val="000000"/>
                </a:solidFill>
                <a:effectLst/>
                <a:latin typeface="Arial Unicode MS"/>
                <a:ea typeface="メイリオ" panose="020B0604030504040204" pitchFamily="50" charset="-128"/>
              </a:rPr>
              <a:t>150mg</a:t>
            </a:r>
            <a:r>
              <a:rPr kumimoji="0" lang="ja-JP" altLang="en-US" b="0" i="0" u="none" strike="noStrike" cap="none" normalizeH="0" baseline="0" dirty="0">
                <a:ln>
                  <a:noFill/>
                </a:ln>
                <a:solidFill>
                  <a:srgbClr val="000000"/>
                </a:solidFill>
                <a:effectLst/>
                <a:latin typeface="Arial Unicode MS"/>
                <a:ea typeface="メイリオ" panose="020B0604030504040204" pitchFamily="50" charset="-128"/>
              </a:rPr>
              <a:t>「</a:t>
            </a:r>
            <a:r>
              <a:rPr kumimoji="0" lang="en-US" altLang="ja-JP" b="0" i="0" u="none" strike="noStrike" cap="none" normalizeH="0" baseline="0" dirty="0">
                <a:ln>
                  <a:noFill/>
                </a:ln>
                <a:solidFill>
                  <a:srgbClr val="000000"/>
                </a:solidFill>
                <a:effectLst/>
                <a:latin typeface="Arial Unicode MS"/>
                <a:ea typeface="メイリオ" panose="020B0604030504040204" pitchFamily="50" charset="-128"/>
              </a:rPr>
              <a:t>YD</a:t>
            </a:r>
            <a:r>
              <a:rPr kumimoji="0" lang="ja-JP" altLang="en-US" b="0" i="0" u="none" strike="noStrike" cap="none" normalizeH="0" baseline="0" dirty="0">
                <a:ln>
                  <a:noFill/>
                </a:ln>
                <a:solidFill>
                  <a:srgbClr val="000000"/>
                </a:solidFill>
                <a:effectLst/>
                <a:latin typeface="Arial Unicode MS"/>
                <a:ea typeface="メイリオ" panose="020B0604030504040204" pitchFamily="50" charset="-128"/>
              </a:rPr>
              <a:t>」について、参考品を用いた</a:t>
            </a:r>
            <a:r>
              <a:rPr kumimoji="0" lang="en-US" altLang="ja-JP" b="0" i="0" u="none" strike="noStrike" cap="none" normalizeH="0" baseline="0" dirty="0">
                <a:ln>
                  <a:noFill/>
                </a:ln>
                <a:solidFill>
                  <a:srgbClr val="000000"/>
                </a:solidFill>
                <a:effectLst/>
                <a:latin typeface="Arial Unicode MS"/>
                <a:ea typeface="メイリオ" panose="020B0604030504040204" pitchFamily="50" charset="-128"/>
              </a:rPr>
              <a:t>N-</a:t>
            </a:r>
            <a:r>
              <a:rPr kumimoji="0" lang="ja-JP" altLang="en-US" b="0" i="0" u="none" strike="noStrike" cap="none" normalizeH="0" baseline="0" dirty="0">
                <a:ln>
                  <a:noFill/>
                </a:ln>
                <a:solidFill>
                  <a:srgbClr val="000000"/>
                </a:solidFill>
                <a:effectLst/>
                <a:latin typeface="Arial Unicode MS"/>
                <a:ea typeface="メイリオ" panose="020B0604030504040204" pitchFamily="50" charset="-128"/>
              </a:rPr>
              <a:t>ニトロソジメチルアミン（</a:t>
            </a:r>
            <a:r>
              <a:rPr kumimoji="0" lang="en-US" altLang="ja-JP" b="0" i="0" u="none" strike="noStrike" cap="none" normalizeH="0" baseline="0" dirty="0">
                <a:ln>
                  <a:noFill/>
                </a:ln>
                <a:solidFill>
                  <a:srgbClr val="000000"/>
                </a:solidFill>
                <a:effectLst/>
                <a:latin typeface="Arial Unicode MS"/>
                <a:ea typeface="メイリオ" panose="020B0604030504040204" pitchFamily="50" charset="-128"/>
              </a:rPr>
              <a:t>NDMA</a:t>
            </a:r>
            <a:r>
              <a:rPr kumimoji="0" lang="ja-JP" altLang="en-US" b="0" i="0" u="none" strike="noStrike" cap="none" normalizeH="0" baseline="0" dirty="0">
                <a:ln>
                  <a:noFill/>
                </a:ln>
                <a:solidFill>
                  <a:srgbClr val="000000"/>
                </a:solidFill>
                <a:effectLst/>
                <a:latin typeface="Arial Unicode MS"/>
                <a:ea typeface="メイリオ" panose="020B0604030504040204" pitchFamily="50" charset="-128"/>
              </a:rPr>
              <a:t>）のモニタリングを実施していたところ、製造から</a:t>
            </a:r>
            <a:r>
              <a:rPr kumimoji="0" lang="en-US" altLang="ja-JP" b="0" i="0" u="none" strike="noStrike" cap="none" normalizeH="0" baseline="0" dirty="0">
                <a:ln>
                  <a:noFill/>
                </a:ln>
                <a:solidFill>
                  <a:srgbClr val="000000"/>
                </a:solidFill>
                <a:effectLst/>
                <a:latin typeface="Arial Unicode MS"/>
                <a:ea typeface="メイリオ" panose="020B0604030504040204" pitchFamily="50" charset="-128"/>
              </a:rPr>
              <a:t>30</a:t>
            </a:r>
            <a:r>
              <a:rPr kumimoji="0" lang="ja-JP" altLang="en-US" b="0" i="0" u="none" strike="noStrike" cap="none" normalizeH="0" baseline="0" dirty="0">
                <a:ln>
                  <a:noFill/>
                </a:ln>
                <a:solidFill>
                  <a:srgbClr val="000000"/>
                </a:solidFill>
                <a:effectLst/>
                <a:latin typeface="Arial Unicode MS"/>
                <a:ea typeface="メイリオ" panose="020B0604030504040204" pitchFamily="50" charset="-128"/>
              </a:rPr>
              <a:t>ヵ月経過した一部ロットから管理基準（</a:t>
            </a:r>
            <a:r>
              <a:rPr kumimoji="0" lang="en-US" altLang="ja-JP" b="0" i="0" u="none" strike="noStrike" cap="none" normalizeH="0" baseline="0" dirty="0">
                <a:ln>
                  <a:noFill/>
                </a:ln>
                <a:solidFill>
                  <a:srgbClr val="000000"/>
                </a:solidFill>
                <a:effectLst/>
                <a:latin typeface="Arial Unicode MS"/>
                <a:ea typeface="メイリオ" panose="020B0604030504040204" pitchFamily="50" charset="-128"/>
              </a:rPr>
              <a:t>0.32ppm</a:t>
            </a:r>
            <a:r>
              <a:rPr kumimoji="0" lang="ja-JP" altLang="en-US" b="0" i="0" u="none" strike="noStrike" cap="none" normalizeH="0" baseline="0" dirty="0">
                <a:ln>
                  <a:noFill/>
                </a:ln>
                <a:solidFill>
                  <a:srgbClr val="000000"/>
                </a:solidFill>
                <a:effectLst/>
                <a:latin typeface="Arial Unicode MS"/>
                <a:ea typeface="メイリオ" panose="020B0604030504040204" pitchFamily="50" charset="-128"/>
              </a:rPr>
              <a:t>以下）を超える</a:t>
            </a:r>
            <a:r>
              <a:rPr kumimoji="0" lang="en-US" altLang="ja-JP" b="0" i="0" u="none" strike="noStrike" cap="none" normalizeH="0" baseline="0" dirty="0">
                <a:ln>
                  <a:noFill/>
                </a:ln>
                <a:solidFill>
                  <a:srgbClr val="000000"/>
                </a:solidFill>
                <a:effectLst/>
                <a:latin typeface="Arial Unicode MS"/>
                <a:ea typeface="メイリオ" panose="020B0604030504040204" pitchFamily="50" charset="-128"/>
              </a:rPr>
              <a:t>NDMA</a:t>
            </a:r>
            <a:r>
              <a:rPr kumimoji="0" lang="ja-JP" altLang="en-US" b="0" i="0" u="none" strike="noStrike" cap="none" normalizeH="0" baseline="0" dirty="0">
                <a:ln>
                  <a:noFill/>
                </a:ln>
                <a:solidFill>
                  <a:srgbClr val="000000"/>
                </a:solidFill>
                <a:effectLst/>
                <a:latin typeface="Arial Unicode MS"/>
                <a:ea typeface="メイリオ" panose="020B0604030504040204" pitchFamily="50" charset="-128"/>
              </a:rPr>
              <a:t>が検出されました（最大値</a:t>
            </a:r>
            <a:r>
              <a:rPr kumimoji="0" lang="en-US" altLang="ja-JP" b="0" i="0" u="none" strike="noStrike" cap="none" normalizeH="0" baseline="0" dirty="0">
                <a:ln>
                  <a:noFill/>
                </a:ln>
                <a:solidFill>
                  <a:srgbClr val="000000"/>
                </a:solidFill>
                <a:effectLst/>
                <a:latin typeface="Arial Unicode MS"/>
                <a:ea typeface="メイリオ" panose="020B0604030504040204" pitchFamily="50" charset="-128"/>
              </a:rPr>
              <a:t>0.37ppm</a:t>
            </a:r>
            <a:r>
              <a:rPr kumimoji="0" lang="ja-JP" altLang="en-US" b="0" i="0" u="none" strike="noStrike" cap="none" normalizeH="0" baseline="0" dirty="0">
                <a:ln>
                  <a:noFill/>
                </a:ln>
                <a:solidFill>
                  <a:srgbClr val="000000"/>
                </a:solidFill>
                <a:effectLst/>
                <a:latin typeface="Arial Unicode MS"/>
                <a:ea typeface="メイリオ" panose="020B0604030504040204" pitchFamily="50" charset="-128"/>
              </a:rPr>
              <a:t>）。</a:t>
            </a:r>
          </a:p>
          <a:p>
            <a:pPr marL="0" indent="0">
              <a:buNone/>
            </a:pPr>
            <a:r>
              <a:rPr kumimoji="0" lang="ja-JP" altLang="en-US" b="0" i="0" u="none" strike="noStrike" cap="none" normalizeH="0" baseline="0" dirty="0">
                <a:ln>
                  <a:noFill/>
                </a:ln>
                <a:solidFill>
                  <a:srgbClr val="000000"/>
                </a:solidFill>
                <a:effectLst/>
                <a:latin typeface="Arial Unicode MS"/>
                <a:ea typeface="メイリオ" panose="020B0604030504040204" pitchFamily="50" charset="-128"/>
              </a:rPr>
              <a:t>当該製品の出荷時や</a:t>
            </a:r>
            <a:r>
              <a:rPr kumimoji="0" lang="en-US" altLang="ja-JP" b="0" i="0" u="none" strike="noStrike" cap="none" normalizeH="0" baseline="0" dirty="0">
                <a:ln>
                  <a:noFill/>
                </a:ln>
                <a:solidFill>
                  <a:srgbClr val="000000"/>
                </a:solidFill>
                <a:effectLst/>
                <a:latin typeface="Arial Unicode MS"/>
                <a:ea typeface="メイリオ" panose="020B0604030504040204" pitchFamily="50" charset="-128"/>
              </a:rPr>
              <a:t>24</a:t>
            </a:r>
            <a:r>
              <a:rPr kumimoji="0" lang="ja-JP" altLang="en-US" b="0" i="0" u="none" strike="noStrike" cap="none" normalizeH="0" baseline="0" dirty="0">
                <a:ln>
                  <a:noFill/>
                </a:ln>
                <a:solidFill>
                  <a:srgbClr val="000000"/>
                </a:solidFill>
                <a:effectLst/>
                <a:latin typeface="Arial Unicode MS"/>
                <a:ea typeface="メイリオ" panose="020B0604030504040204" pitchFamily="50" charset="-128"/>
              </a:rPr>
              <a:t>ヵ月経過時には管理基準内であることを確認しておりましたが、管理基準を超えた上記ロットについては回収することといたしました。</a:t>
            </a:r>
            <a:endParaRPr kumimoji="0" lang="en-US" altLang="ja-JP" b="0" i="0" u="none" strike="noStrike" cap="none" normalizeH="0" baseline="0" dirty="0">
              <a:ln>
                <a:noFill/>
              </a:ln>
              <a:solidFill>
                <a:srgbClr val="000000"/>
              </a:solidFill>
              <a:effectLst/>
              <a:latin typeface="Arial Unicode MS"/>
              <a:ea typeface="メイリオ" panose="020B0604030504040204" pitchFamily="50" charset="-128"/>
            </a:endParaRPr>
          </a:p>
          <a:p>
            <a:pPr marL="0" indent="0">
              <a:buNone/>
            </a:pPr>
            <a:r>
              <a:rPr lang="ja-JP" altLang="en-US" dirty="0">
                <a:solidFill>
                  <a:srgbClr val="C00000"/>
                </a:solidFill>
              </a:rPr>
              <a:t>⇒経年品の</a:t>
            </a:r>
            <a:r>
              <a:rPr lang="en-US" altLang="ja-JP" dirty="0">
                <a:solidFill>
                  <a:srgbClr val="C00000"/>
                </a:solidFill>
              </a:rPr>
              <a:t>NDMA</a:t>
            </a:r>
            <a:r>
              <a:rPr lang="ja-JP" altLang="en-US">
                <a:solidFill>
                  <a:srgbClr val="C00000"/>
                </a:solidFill>
              </a:rPr>
              <a:t>も確認しているのですね。</a:t>
            </a:r>
            <a:endParaRPr lang="en-US" altLang="ja-JP" dirty="0">
              <a:solidFill>
                <a:srgbClr val="C00000"/>
              </a:solidFill>
              <a:latin typeface="+mn-ea"/>
            </a:endParaRPr>
          </a:p>
        </p:txBody>
      </p:sp>
      <p:sp>
        <p:nvSpPr>
          <p:cNvPr id="6" name="Rectangle 3">
            <a:extLst>
              <a:ext uri="{FF2B5EF4-FFF2-40B4-BE49-F238E27FC236}">
                <a16:creationId xmlns:a16="http://schemas.microsoft.com/office/drawing/2014/main" id="{1E5BB63B-7742-D026-8A6B-C6081C985EEA}"/>
              </a:ext>
            </a:extLst>
          </p:cNvPr>
          <p:cNvSpPr>
            <a:spLocks noChangeArrowheads="1"/>
          </p:cNvSpPr>
          <p:nvPr/>
        </p:nvSpPr>
        <p:spPr bwMode="auto">
          <a:xfrm>
            <a:off x="0" y="-323166"/>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tabLst/>
            </a:pPr>
            <a:br>
              <a:rPr kumimoji="0" lang="ja-JP" altLang="ja-JP" sz="1800" b="0" i="0" u="none" strike="noStrike" cap="none" normalizeH="0" baseline="0" dirty="0">
                <a:ln>
                  <a:noFill/>
                </a:ln>
                <a:solidFill>
                  <a:schemeClr val="tx1"/>
                </a:solidFill>
                <a:effectLst/>
              </a:rPr>
            </a:b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3415</TotalTime>
  <Words>144</Words>
  <Application>Microsoft Office PowerPoint</Application>
  <PresentationFormat>ワイド画面</PresentationFormat>
  <Paragraphs>11</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Arial Unicode MS</vt:lpstr>
      <vt:lpstr>ＭＳ Ｐゴシック</vt:lpstr>
      <vt:lpstr>Arial</vt:lpstr>
      <vt:lpstr>Calibri</vt:lpstr>
      <vt:lpstr>Calibri Light</vt:lpstr>
      <vt:lpstr>Office テーマ</vt:lpstr>
      <vt:lpstr>販売名：ニザチジン錠１５０ｍｇ「ＹＤ」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wakisaka morio wakisaka morio</cp:lastModifiedBy>
  <cp:revision>294</cp:revision>
  <dcterms:created xsi:type="dcterms:W3CDTF">2015-03-05T03:29:01Z</dcterms:created>
  <dcterms:modified xsi:type="dcterms:W3CDTF">2023-10-25T16:24:51Z</dcterms:modified>
</cp:coreProperties>
</file>