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70" d="100"/>
          <a:sy n="70" d="100"/>
        </p:scale>
        <p:origin x="58" y="5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2023/9/5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2147453"/>
          </a:xfrm>
        </p:spPr>
        <p:txBody>
          <a:bodyPr>
            <a:noAutofit/>
          </a:bodyPr>
          <a:lstStyle/>
          <a:p>
            <a:r>
              <a:rPr lang="ja-JP" altLang="en-US" sz="2400" dirty="0">
                <a:sym typeface="Wingdings" panose="05000000000000000000" pitchFamily="2" charset="2"/>
              </a:rPr>
              <a:t>販売名： </a:t>
            </a:r>
            <a:r>
              <a:rPr lang="en-US" altLang="ja-JP" sz="2400" dirty="0">
                <a:sym typeface="Wingdings" panose="05000000000000000000" pitchFamily="2" charset="2"/>
              </a:rPr>
              <a:t>(1)</a:t>
            </a:r>
            <a:r>
              <a:rPr lang="ja-JP" altLang="en-US" sz="2400" dirty="0">
                <a:sym typeface="Wingdings" panose="05000000000000000000" pitchFamily="2" charset="2"/>
              </a:rPr>
              <a:t>ダルベポエチン　アルファ</a:t>
            </a:r>
            <a:r>
              <a:rPr lang="en-US" altLang="ja-JP" sz="2400" dirty="0">
                <a:sym typeface="Wingdings" panose="05000000000000000000" pitchFamily="2" charset="2"/>
              </a:rPr>
              <a:t>BS</a:t>
            </a:r>
            <a:r>
              <a:rPr lang="ja-JP" altLang="en-US" sz="2400" dirty="0">
                <a:sym typeface="Wingdings" panose="05000000000000000000" pitchFamily="2" charset="2"/>
              </a:rPr>
              <a:t>注</a:t>
            </a:r>
            <a:r>
              <a:rPr lang="en-US" altLang="ja-JP" sz="2400" dirty="0">
                <a:sym typeface="Wingdings" panose="05000000000000000000" pitchFamily="2" charset="2"/>
              </a:rPr>
              <a:t>5μg</a:t>
            </a:r>
            <a:r>
              <a:rPr lang="ja-JP" altLang="en-US" sz="2400" dirty="0">
                <a:sym typeface="Wingdings" panose="05000000000000000000" pitchFamily="2" charset="2"/>
              </a:rPr>
              <a:t>シリンジ「三和」</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(2)</a:t>
            </a:r>
            <a:r>
              <a:rPr lang="ja-JP" altLang="en-US" sz="2400" dirty="0">
                <a:sym typeface="Wingdings" panose="05000000000000000000" pitchFamily="2" charset="2"/>
              </a:rPr>
              <a:t>ダルベポエチン　アルファ</a:t>
            </a:r>
            <a:r>
              <a:rPr lang="en-US" altLang="ja-JP" sz="2400" dirty="0">
                <a:sym typeface="Wingdings" panose="05000000000000000000" pitchFamily="2" charset="2"/>
              </a:rPr>
              <a:t>BS</a:t>
            </a:r>
            <a:r>
              <a:rPr lang="ja-JP" altLang="en-US" sz="2400" dirty="0">
                <a:sym typeface="Wingdings" panose="05000000000000000000" pitchFamily="2" charset="2"/>
              </a:rPr>
              <a:t>注</a:t>
            </a:r>
            <a:r>
              <a:rPr lang="en-US" altLang="ja-JP" sz="2400" dirty="0">
                <a:sym typeface="Wingdings" panose="05000000000000000000" pitchFamily="2" charset="2"/>
              </a:rPr>
              <a:t>10μg</a:t>
            </a:r>
            <a:r>
              <a:rPr lang="ja-JP" altLang="en-US" sz="2400" dirty="0">
                <a:sym typeface="Wingdings" panose="05000000000000000000" pitchFamily="2" charset="2"/>
              </a:rPr>
              <a:t>シリンジ「三和」</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(3)</a:t>
            </a:r>
            <a:r>
              <a:rPr lang="ja-JP" altLang="en-US" sz="2400" dirty="0">
                <a:sym typeface="Wingdings" panose="05000000000000000000" pitchFamily="2" charset="2"/>
              </a:rPr>
              <a:t>ダルベポエチン　アルファ</a:t>
            </a:r>
            <a:r>
              <a:rPr lang="en-US" altLang="ja-JP" sz="2400" dirty="0">
                <a:sym typeface="Wingdings" panose="05000000000000000000" pitchFamily="2" charset="2"/>
              </a:rPr>
              <a:t>BS</a:t>
            </a:r>
            <a:r>
              <a:rPr lang="ja-JP" altLang="en-US" sz="2400" dirty="0">
                <a:sym typeface="Wingdings" panose="05000000000000000000" pitchFamily="2" charset="2"/>
              </a:rPr>
              <a:t>注</a:t>
            </a:r>
            <a:r>
              <a:rPr lang="en-US" altLang="ja-JP" sz="2400" dirty="0">
                <a:sym typeface="Wingdings" panose="05000000000000000000" pitchFamily="2" charset="2"/>
              </a:rPr>
              <a:t>15μg</a:t>
            </a:r>
            <a:r>
              <a:rPr lang="ja-JP" altLang="en-US" sz="2400" dirty="0">
                <a:sym typeface="Wingdings" panose="05000000000000000000" pitchFamily="2" charset="2"/>
              </a:rPr>
              <a:t>シリンジ「三和」</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(4)</a:t>
            </a:r>
            <a:r>
              <a:rPr lang="ja-JP" altLang="en-US" sz="2400" dirty="0">
                <a:sym typeface="Wingdings" panose="05000000000000000000" pitchFamily="2" charset="2"/>
              </a:rPr>
              <a:t>ダルベポエチン　アルファ</a:t>
            </a:r>
            <a:r>
              <a:rPr lang="en-US" altLang="ja-JP" sz="2400" dirty="0">
                <a:sym typeface="Wingdings" panose="05000000000000000000" pitchFamily="2" charset="2"/>
              </a:rPr>
              <a:t>BS</a:t>
            </a:r>
            <a:r>
              <a:rPr lang="ja-JP" altLang="en-US" sz="2400" dirty="0">
                <a:sym typeface="Wingdings" panose="05000000000000000000" pitchFamily="2" charset="2"/>
              </a:rPr>
              <a:t>注</a:t>
            </a:r>
            <a:r>
              <a:rPr lang="en-US" altLang="ja-JP" sz="2400" dirty="0">
                <a:sym typeface="Wingdings" panose="05000000000000000000" pitchFamily="2" charset="2"/>
              </a:rPr>
              <a:t>20μg</a:t>
            </a:r>
            <a:r>
              <a:rPr lang="ja-JP" altLang="en-US" sz="2400" dirty="0">
                <a:sym typeface="Wingdings" panose="05000000000000000000" pitchFamily="2" charset="2"/>
              </a:rPr>
              <a:t>シリンジ「三和」</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(5)</a:t>
            </a:r>
            <a:r>
              <a:rPr lang="ja-JP" altLang="en-US" sz="2400" dirty="0">
                <a:sym typeface="Wingdings" panose="05000000000000000000" pitchFamily="2" charset="2"/>
              </a:rPr>
              <a:t>ダルベポエチン　アルファ</a:t>
            </a:r>
            <a:r>
              <a:rPr lang="en-US" altLang="ja-JP" sz="2400" dirty="0">
                <a:sym typeface="Wingdings" panose="05000000000000000000" pitchFamily="2" charset="2"/>
              </a:rPr>
              <a:t>BS</a:t>
            </a:r>
            <a:r>
              <a:rPr lang="ja-JP" altLang="en-US" sz="2400" dirty="0">
                <a:sym typeface="Wingdings" panose="05000000000000000000" pitchFamily="2" charset="2"/>
              </a:rPr>
              <a:t>注</a:t>
            </a:r>
            <a:r>
              <a:rPr lang="en-US" altLang="ja-JP" sz="2400" dirty="0">
                <a:sym typeface="Wingdings" panose="05000000000000000000" pitchFamily="2" charset="2"/>
              </a:rPr>
              <a:t>30μg</a:t>
            </a:r>
            <a:r>
              <a:rPr lang="ja-JP" altLang="en-US" sz="2400" dirty="0">
                <a:sym typeface="Wingdings" panose="05000000000000000000" pitchFamily="2" charset="2"/>
              </a:rPr>
              <a:t>シリンジ「三和」</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(6)</a:t>
            </a:r>
            <a:r>
              <a:rPr lang="ja-JP" altLang="en-US" sz="2400" dirty="0">
                <a:sym typeface="Wingdings" panose="05000000000000000000" pitchFamily="2" charset="2"/>
              </a:rPr>
              <a:t>ダルベポエチン　アルファ</a:t>
            </a:r>
            <a:r>
              <a:rPr lang="en-US" altLang="ja-JP" sz="2400" dirty="0">
                <a:sym typeface="Wingdings" panose="05000000000000000000" pitchFamily="2" charset="2"/>
              </a:rPr>
              <a:t>BS</a:t>
            </a:r>
            <a:r>
              <a:rPr lang="ja-JP" altLang="en-US" sz="2400" dirty="0">
                <a:sym typeface="Wingdings" panose="05000000000000000000" pitchFamily="2" charset="2"/>
              </a:rPr>
              <a:t>注</a:t>
            </a:r>
            <a:r>
              <a:rPr lang="en-US" altLang="ja-JP" sz="2400" dirty="0">
                <a:sym typeface="Wingdings" panose="05000000000000000000" pitchFamily="2" charset="2"/>
              </a:rPr>
              <a:t>40μg</a:t>
            </a:r>
            <a:r>
              <a:rPr lang="ja-JP" altLang="en-US" sz="2400" dirty="0">
                <a:sym typeface="Wingdings" panose="05000000000000000000" pitchFamily="2" charset="2"/>
              </a:rPr>
              <a:t>シリンジ「三和」ロスミン紅Ｇ液</a:t>
            </a:r>
            <a:r>
              <a:rPr lang="en-US" altLang="ja-JP" sz="2400" dirty="0">
                <a:sym typeface="Wingdings" panose="05000000000000000000" pitchFamily="2" charset="2"/>
              </a:rPr>
              <a:t>II</a:t>
            </a:r>
            <a:r>
              <a:rPr lang="ja-JP" altLang="en-US" sz="2400" dirty="0">
                <a:sym typeface="Wingdings" panose="05000000000000000000" pitchFamily="2" charset="2"/>
              </a:rPr>
              <a:t>　　</a:t>
            </a:r>
            <a:r>
              <a:rPr lang="ja-JP" altLang="en-US" sz="2400" dirty="0">
                <a:solidFill>
                  <a:srgbClr val="C00000"/>
                </a:solidFill>
                <a:sym typeface="Wingdings" panose="05000000000000000000" pitchFamily="2" charset="2"/>
              </a:rPr>
              <a:t>製品回収</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2147455"/>
            <a:ext cx="12192000" cy="4710550"/>
          </a:xfrm>
        </p:spPr>
        <p:txBody>
          <a:bodyPr>
            <a:noAutofit/>
          </a:bodyPr>
          <a:lstStyle/>
          <a:p>
            <a:pPr marL="0" indent="0">
              <a:buNone/>
            </a:pPr>
            <a:r>
              <a:rPr lang="ja-JP" altLang="en-US" dirty="0"/>
              <a:t>対象ロット　　　　数量及　　　　　　出荷時期</a:t>
            </a:r>
            <a:endParaRPr lang="en-US" altLang="ja-JP" dirty="0"/>
          </a:p>
          <a:p>
            <a:pPr marL="0" indent="0">
              <a:buNone/>
            </a:pPr>
            <a:r>
              <a:rPr kumimoji="0" lang="en-US" altLang="ja-JP" b="0" i="0" u="none" strike="noStrike" cap="none" normalizeH="0" baseline="0" dirty="0">
                <a:ln>
                  <a:noFill/>
                </a:ln>
                <a:solidFill>
                  <a:srgbClr val="000000"/>
                </a:solidFill>
                <a:effectLst/>
                <a:latin typeface="Arial Unicode MS"/>
              </a:rPr>
              <a:t>30</a:t>
            </a:r>
            <a:r>
              <a:rPr kumimoji="0" lang="ja-JP" altLang="en-US" b="0" i="0" u="none" strike="noStrike" cap="none" normalizeH="0" baseline="0" dirty="0">
                <a:ln>
                  <a:noFill/>
                </a:ln>
                <a:solidFill>
                  <a:srgbClr val="000000"/>
                </a:solidFill>
                <a:effectLst/>
                <a:latin typeface="Arial Unicode MS"/>
              </a:rPr>
              <a:t>　　　　　　　　約</a:t>
            </a:r>
            <a:r>
              <a:rPr kumimoji="0" lang="en-US" altLang="ja-JP" b="0" i="0" u="none" strike="noStrike" cap="none" normalizeH="0" baseline="0" dirty="0">
                <a:ln>
                  <a:noFill/>
                </a:ln>
                <a:solidFill>
                  <a:srgbClr val="000000"/>
                </a:solidFill>
                <a:effectLst/>
                <a:latin typeface="Arial Unicode MS"/>
              </a:rPr>
              <a:t>18</a:t>
            </a:r>
            <a:r>
              <a:rPr kumimoji="0" lang="ja-JP" altLang="en-US" b="0" i="0" u="none" strike="noStrike" cap="none" normalizeH="0" baseline="0" dirty="0">
                <a:ln>
                  <a:noFill/>
                </a:ln>
                <a:solidFill>
                  <a:srgbClr val="000000"/>
                </a:solidFill>
                <a:effectLst/>
                <a:latin typeface="Arial Unicode MS"/>
              </a:rPr>
              <a:t>万個　　　　</a:t>
            </a:r>
            <a:r>
              <a:rPr kumimoji="0" lang="en-US" altLang="ja-JP" b="0" i="0" u="none" strike="noStrike" cap="none" normalizeH="0" baseline="0" dirty="0">
                <a:ln>
                  <a:noFill/>
                </a:ln>
                <a:solidFill>
                  <a:srgbClr val="000000"/>
                </a:solidFill>
                <a:effectLst/>
                <a:latin typeface="Arial Unicode MS"/>
              </a:rPr>
              <a:t>2022</a:t>
            </a:r>
            <a:r>
              <a:rPr kumimoji="0" lang="ja-JP" altLang="ja-JP" b="0" i="0" u="none" strike="noStrike" cap="none" normalizeH="0" baseline="0" dirty="0">
                <a:ln>
                  <a:noFill/>
                </a:ln>
                <a:solidFill>
                  <a:srgbClr val="000000"/>
                </a:solidFill>
                <a:effectLst/>
                <a:latin typeface="Arial Unicode MS"/>
              </a:rPr>
              <a:t>年</a:t>
            </a:r>
            <a:r>
              <a:rPr kumimoji="0" lang="en-US" altLang="ja-JP" b="0" i="0" u="none" strike="noStrike" cap="none" normalizeH="0" baseline="0" dirty="0">
                <a:ln>
                  <a:noFill/>
                </a:ln>
                <a:solidFill>
                  <a:srgbClr val="000000"/>
                </a:solidFill>
                <a:effectLst/>
                <a:latin typeface="Arial Unicode MS"/>
              </a:rPr>
              <a:t>5</a:t>
            </a:r>
            <a:r>
              <a:rPr kumimoji="0" lang="ja-JP" altLang="ja-JP" b="0" i="0" u="none" strike="noStrike" cap="none" normalizeH="0" baseline="0" dirty="0">
                <a:ln>
                  <a:noFill/>
                </a:ln>
                <a:solidFill>
                  <a:srgbClr val="000000"/>
                </a:solidFill>
                <a:effectLst/>
                <a:latin typeface="Arial Unicode MS"/>
              </a:rPr>
              <a:t>月</a:t>
            </a:r>
            <a:r>
              <a:rPr kumimoji="0" lang="en-US" altLang="ja-JP" b="0" i="0" u="none" strike="noStrike" cap="none" normalizeH="0" baseline="0" dirty="0">
                <a:ln>
                  <a:noFill/>
                </a:ln>
                <a:solidFill>
                  <a:srgbClr val="000000"/>
                </a:solidFill>
                <a:effectLst/>
                <a:latin typeface="Arial Unicode MS"/>
              </a:rPr>
              <a:t>17</a:t>
            </a:r>
            <a:r>
              <a:rPr kumimoji="0" lang="ja-JP" altLang="ja-JP" b="0" i="0" u="none" strike="noStrike" cap="none" normalizeH="0" baseline="0" dirty="0">
                <a:ln>
                  <a:noFill/>
                </a:ln>
                <a:solidFill>
                  <a:srgbClr val="000000"/>
                </a:solidFill>
                <a:effectLst/>
                <a:latin typeface="Arial Unicode MS"/>
              </a:rPr>
              <a:t>日～</a:t>
            </a:r>
            <a:r>
              <a:rPr kumimoji="0" lang="en-US" altLang="ja-JP" b="0" i="0" u="none" strike="noStrike" cap="none" normalizeH="0" baseline="0" dirty="0">
                <a:ln>
                  <a:noFill/>
                </a:ln>
                <a:solidFill>
                  <a:srgbClr val="000000"/>
                </a:solidFill>
                <a:effectLst/>
                <a:latin typeface="Arial Unicode MS"/>
              </a:rPr>
              <a:t>2023</a:t>
            </a:r>
            <a:r>
              <a:rPr kumimoji="0" lang="ja-JP" altLang="ja-JP" b="0" i="0" u="none" strike="noStrike" cap="none" normalizeH="0" baseline="0" dirty="0">
                <a:ln>
                  <a:noFill/>
                </a:ln>
                <a:solidFill>
                  <a:srgbClr val="000000"/>
                </a:solidFill>
                <a:effectLst/>
                <a:latin typeface="Arial Unicode MS"/>
              </a:rPr>
              <a:t>年8月</a:t>
            </a:r>
            <a:r>
              <a:rPr kumimoji="0" lang="en-US" altLang="ja-JP" b="0" i="0" u="none" strike="noStrike" cap="none" normalizeH="0" baseline="0" dirty="0">
                <a:ln>
                  <a:noFill/>
                </a:ln>
                <a:solidFill>
                  <a:srgbClr val="000000"/>
                </a:solidFill>
                <a:effectLst/>
                <a:latin typeface="Arial Unicode MS"/>
              </a:rPr>
              <a:t>28</a:t>
            </a:r>
            <a:r>
              <a:rPr kumimoji="0" lang="ja-JP" altLang="ja-JP" b="0" i="0" u="none" strike="noStrike" cap="none" normalizeH="0" baseline="0" dirty="0">
                <a:ln>
                  <a:noFill/>
                </a:ln>
                <a:solidFill>
                  <a:srgbClr val="000000"/>
                </a:solidFill>
                <a:effectLst/>
                <a:latin typeface="Arial Unicode MS"/>
              </a:rPr>
              <a:t>日</a:t>
            </a:r>
            <a:endParaRPr kumimoji="0" lang="en-US" altLang="ja-JP" b="0" i="0" u="none" strike="noStrike" cap="none" normalizeH="0" baseline="0" dirty="0">
              <a:ln>
                <a:noFill/>
              </a:ln>
              <a:solidFill>
                <a:srgbClr val="000000"/>
              </a:solidFill>
              <a:effectLst/>
              <a:latin typeface="Arial Unicode MS"/>
            </a:endParaRPr>
          </a:p>
          <a:p>
            <a:pPr marL="0" indent="0">
              <a:buNone/>
            </a:pPr>
            <a:r>
              <a:rPr kumimoji="0" lang="ja-JP" altLang="ja-JP" b="0" i="0" u="none" strike="noStrike" cap="none" normalizeH="0" baseline="0" dirty="0">
                <a:ln>
                  <a:noFill/>
                </a:ln>
                <a:solidFill>
                  <a:schemeClr val="tx1"/>
                </a:solidFill>
                <a:effectLst/>
              </a:rPr>
              <a:t> </a:t>
            </a:r>
            <a:r>
              <a:rPr lang="ja-JP" altLang="en-US" dirty="0"/>
              <a:t>回収理由　２０２３年９月５日</a:t>
            </a:r>
            <a:endParaRPr lang="en-US" altLang="ja-JP" dirty="0"/>
          </a:p>
          <a:p>
            <a:pPr marL="0" indent="0">
              <a:buNone/>
            </a:pP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直接の容器に法定表示ラベルが貼付されていない製品が</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15μg</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製剤、</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20μg</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製剤及び</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40μg</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製剤で延べ</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5</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本発見されました。そのため、法定表示ラベル未貼付品の可能性を否定できない製品全てを自主回収いたします。</a:t>
            </a:r>
          </a:p>
          <a:p>
            <a:pPr marL="0" indent="0">
              <a:buNone/>
            </a:pP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なお、</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20μg</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製剤のうち、</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AAD2105</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及び</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AAD2106</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については、</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2022</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年</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11</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月</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30</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日付けで先行して自主回収を実施しており、</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2023</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年</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3</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月</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3</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日付けで回収が終了しておりますので、今回の回収対象から除いています。</a:t>
            </a:r>
          </a:p>
          <a:p>
            <a:pPr marL="0" indent="0">
              <a:buNone/>
            </a:pPr>
            <a:r>
              <a:rPr lang="ja-JP" altLang="en-US">
                <a:solidFill>
                  <a:srgbClr val="C00000"/>
                </a:solidFill>
              </a:rPr>
              <a:t>⇒ラインで全数チェックがフェールセーフで出来ていなかったようです。</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3411</TotalTime>
  <Words>230</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 (1)ダルベポエチン　アルファBS注5μgシリンジ「三和」 　　　　　　 (2)ダルベポエチン　アルファBS注10μgシリンジ「三和」 　　　　　　 (3)ダルベポエチン　アルファBS注15μgシリンジ「三和」 　　　　　　 (4)ダルベポエチン　アルファBS注20μgシリンジ「三和」 　　　　　　 (5)ダルベポエチン　アルファBS注30μgシリンジ「三和」 　　　　　　 (6)ダルベポエチン　アルファBS注40μgシリンジ「三和」ロスミン紅Ｇ液II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293</cp:revision>
  <dcterms:created xsi:type="dcterms:W3CDTF">2015-03-05T03:29:01Z</dcterms:created>
  <dcterms:modified xsi:type="dcterms:W3CDTF">2023-09-05T10:21:27Z</dcterms:modified>
</cp:coreProperties>
</file>