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0" d="100"/>
          <a:sy n="60" d="100"/>
        </p:scale>
        <p:origin x="106" y="7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2023/8/1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
            <a:ext cx="12192000" cy="558798"/>
          </a:xfrm>
        </p:spPr>
        <p:txBody>
          <a:bodyPr>
            <a:noAutofit/>
          </a:bodyPr>
          <a:lstStyle/>
          <a:p>
            <a:r>
              <a:rPr lang="ja-JP" altLang="en-US" sz="3600" dirty="0">
                <a:sym typeface="Wingdings" panose="05000000000000000000" pitchFamily="2" charset="2"/>
              </a:rPr>
              <a:t>販売名：デパス錠０．２５ｍｇ　　</a:t>
            </a:r>
            <a:r>
              <a:rPr lang="ja-JP" altLang="en-US" sz="3600" dirty="0">
                <a:solidFill>
                  <a:srgbClr val="C00000"/>
                </a:solidFill>
                <a:sym typeface="Wingdings" panose="05000000000000000000" pitchFamily="2" charset="2"/>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698501"/>
            <a:ext cx="12192000" cy="6159504"/>
          </a:xfrm>
        </p:spPr>
        <p:txBody>
          <a:bodyPr>
            <a:noAutofit/>
          </a:bodyPr>
          <a:lstStyle/>
          <a:p>
            <a:pPr marL="0" indent="0">
              <a:buNone/>
            </a:pPr>
            <a:r>
              <a:rPr lang="ja-JP" altLang="en-US" sz="2200" dirty="0"/>
              <a:t>対象ロット　　　　数量及　　　　　　出荷時期</a:t>
            </a:r>
            <a:endParaRPr lang="en-US" altLang="ja-JP" sz="2200" dirty="0"/>
          </a:p>
          <a:p>
            <a:pPr marL="0" indent="0">
              <a:buNone/>
            </a:pPr>
            <a:r>
              <a:rPr lang="ja-JP" altLang="en-US" sz="2200" dirty="0"/>
              <a:t>４　　　　　　　　　約８万箱　　　　</a:t>
            </a:r>
            <a:r>
              <a:rPr lang="en-US" altLang="ja-JP" sz="2200" dirty="0"/>
              <a:t>2022</a:t>
            </a:r>
            <a:r>
              <a:rPr lang="ja-JP" altLang="en-US" sz="2200" dirty="0"/>
              <a:t>年</a:t>
            </a:r>
            <a:r>
              <a:rPr lang="en-US" altLang="ja-JP" sz="2200" dirty="0"/>
              <a:t>11</a:t>
            </a:r>
            <a:r>
              <a:rPr lang="ja-JP" altLang="en-US" sz="2200" dirty="0"/>
              <a:t>月</a:t>
            </a:r>
            <a:r>
              <a:rPr lang="en-US" altLang="ja-JP" sz="2200" dirty="0"/>
              <a:t>1</a:t>
            </a:r>
            <a:r>
              <a:rPr lang="ja-JP" altLang="en-US" sz="2200" dirty="0"/>
              <a:t>日～</a:t>
            </a:r>
            <a:r>
              <a:rPr lang="en-US" altLang="ja-JP" sz="2200" dirty="0"/>
              <a:t>2023</a:t>
            </a:r>
            <a:r>
              <a:rPr lang="ja-JP" altLang="en-US" sz="2200" dirty="0"/>
              <a:t>年</a:t>
            </a:r>
            <a:r>
              <a:rPr lang="en-US" altLang="ja-JP" sz="2200" dirty="0"/>
              <a:t>5</a:t>
            </a:r>
            <a:r>
              <a:rPr lang="ja-JP" altLang="en-US" sz="2200" dirty="0"/>
              <a:t>月</a:t>
            </a:r>
            <a:r>
              <a:rPr lang="en-US" altLang="ja-JP" sz="2200" dirty="0"/>
              <a:t>19</a:t>
            </a:r>
            <a:r>
              <a:rPr lang="ja-JP" altLang="en-US" sz="2200" dirty="0"/>
              <a:t>日　</a:t>
            </a:r>
          </a:p>
          <a:p>
            <a:pPr marL="0" indent="0">
              <a:buNone/>
            </a:pPr>
            <a:r>
              <a:rPr lang="ja-JP" altLang="en-US" dirty="0"/>
              <a:t>回収理由　２０２３年８月１日</a:t>
            </a:r>
            <a:endParaRPr lang="en-US" altLang="ja-JP" dirty="0"/>
          </a:p>
          <a:p>
            <a:pPr marL="0" indent="0">
              <a:buNone/>
            </a:pPr>
            <a:r>
              <a:rPr lang="ja-JP" altLang="en-US" sz="2400" dirty="0">
                <a:solidFill>
                  <a:srgbClr val="0E16B2"/>
                </a:solidFill>
              </a:rPr>
              <a:t>デパス錠０．２５ｍｇの原料（マクロゴール６０００）について、保管中にｐＨが低下し、使用時に原料の規格が逸脱していた可能性が判明いたしました。そのため、規格外原料を使用した可能性を否定できない製品４ロットを自主回収することとしました。</a:t>
            </a:r>
          </a:p>
          <a:p>
            <a:pPr marL="0" indent="0">
              <a:buNone/>
            </a:pPr>
            <a:r>
              <a:rPr lang="ja-JP" altLang="en-US" dirty="0"/>
              <a:t>危惧される具体的な健康被害</a:t>
            </a:r>
          </a:p>
          <a:p>
            <a:pPr marL="0" indent="0">
              <a:buNone/>
            </a:pPr>
            <a:r>
              <a:rPr lang="ja-JP" altLang="en-US" sz="2400" dirty="0">
                <a:solidFill>
                  <a:srgbClr val="0E16B2"/>
                </a:solidFill>
              </a:rPr>
              <a:t>出荷時の製品の試験はすべてのロットにおいて規格に適合しており、また、安定性モニタリング試験において使用期限内で承認規格の逸脱は認められておりません。当該原料は、錠剤のコーティング剤として使用されておりますが、溶出性の影響は認められておらず、当該原料が分解した場合においても、安全性に問題がない量であることを確認しております。</a:t>
            </a:r>
            <a:endParaRPr lang="en-US" altLang="ja-JP" sz="2400" dirty="0">
              <a:solidFill>
                <a:srgbClr val="0E16B2"/>
              </a:solidFill>
            </a:endParaRPr>
          </a:p>
          <a:p>
            <a:pPr marL="0" indent="0">
              <a:buNone/>
            </a:pPr>
            <a:r>
              <a:rPr lang="ja-JP" altLang="en-US" sz="2400" dirty="0">
                <a:solidFill>
                  <a:srgbClr val="C00000"/>
                </a:solidFill>
              </a:rPr>
              <a:t>⇒原料の品質保証ができていなかったようです。</a:t>
            </a:r>
            <a:endParaRPr lang="en-US" altLang="ja-JP" sz="2400" dirty="0">
              <a:solidFill>
                <a:srgbClr val="C00000"/>
              </a:solidFill>
            </a:endParaRPr>
          </a:p>
          <a:p>
            <a:pPr marL="0" indent="0">
              <a:buNone/>
            </a:pPr>
            <a:r>
              <a:rPr lang="ja-JP" altLang="en-US" sz="2400" dirty="0">
                <a:solidFill>
                  <a:srgbClr val="C00000"/>
                </a:solidFill>
              </a:rPr>
              <a:t>田辺三菱製薬さん、大丈夫ですか？</a:t>
            </a:r>
            <a:endParaRPr lang="en-US" altLang="ja-JP" sz="24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3354</TotalTime>
  <Words>197</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販売名：デパス錠０．２５ｍｇ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288</cp:revision>
  <dcterms:created xsi:type="dcterms:W3CDTF">2015-03-05T03:29:01Z</dcterms:created>
  <dcterms:modified xsi:type="dcterms:W3CDTF">2023-08-01T11:16:35Z</dcterms:modified>
</cp:coreProperties>
</file>