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5" d="100"/>
          <a:sy n="65" d="100"/>
        </p:scale>
        <p:origin x="77" y="61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2023/7/6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2023/7/6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2023/7/6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1336429"/>
          </a:xfrm>
        </p:spPr>
        <p:txBody>
          <a:bodyPr>
            <a:noAutofit/>
          </a:bodyPr>
          <a:lstStyle/>
          <a:p>
            <a:r>
              <a:rPr lang="ja-JP" altLang="en-US" sz="2000" dirty="0">
                <a:sym typeface="Wingdings" panose="05000000000000000000" pitchFamily="2" charset="2"/>
              </a:rPr>
              <a:t>販売名： </a:t>
            </a:r>
            <a:r>
              <a:rPr lang="en-US" altLang="ja-JP" sz="2000" dirty="0">
                <a:sym typeface="Wingdings" panose="05000000000000000000" pitchFamily="2" charset="2"/>
              </a:rPr>
              <a:t>(1)</a:t>
            </a:r>
            <a:r>
              <a:rPr lang="ja-JP" altLang="en-US" sz="2000" dirty="0">
                <a:sym typeface="Wingdings" panose="05000000000000000000" pitchFamily="2" charset="2"/>
              </a:rPr>
              <a:t>牛車腎気丸料「タキザワ」　　 </a:t>
            </a:r>
            <a:r>
              <a:rPr lang="en-US" altLang="ja-JP" sz="2000" dirty="0">
                <a:sym typeface="Wingdings" panose="05000000000000000000" pitchFamily="2" charset="2"/>
              </a:rPr>
              <a:t>(2)</a:t>
            </a:r>
            <a:r>
              <a:rPr lang="ja-JP" altLang="en-US" sz="2000" dirty="0">
                <a:sym typeface="Wingdings" panose="05000000000000000000" pitchFamily="2" charset="2"/>
              </a:rPr>
              <a:t>柴胡加竜骨牡蛎湯「タキザワ」　　　 </a:t>
            </a:r>
            <a:r>
              <a:rPr lang="en-US" altLang="ja-JP" sz="2000" dirty="0">
                <a:sym typeface="Wingdings" panose="05000000000000000000" pitchFamily="2" charset="2"/>
              </a:rPr>
              <a:t>(3)</a:t>
            </a:r>
            <a:r>
              <a:rPr lang="ja-JP" altLang="en-US" sz="2000" dirty="0">
                <a:sym typeface="Wingdings" panose="05000000000000000000" pitchFamily="2" charset="2"/>
              </a:rPr>
              <a:t>柴胡桂枝湯「タキザワ」　</a:t>
            </a:r>
            <a:br>
              <a:rPr lang="en-US" altLang="ja-JP"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(4)</a:t>
            </a:r>
            <a:r>
              <a:rPr lang="ja-JP" altLang="en-US" sz="2000" dirty="0">
                <a:sym typeface="Wingdings" panose="05000000000000000000" pitchFamily="2" charset="2"/>
              </a:rPr>
              <a:t>酸棗仁湯「タキザワ」　 </a:t>
            </a:r>
            <a:r>
              <a:rPr lang="en-US" altLang="ja-JP" sz="2000" dirty="0">
                <a:sym typeface="Wingdings" panose="05000000000000000000" pitchFamily="2" charset="2"/>
              </a:rPr>
              <a:t>(5)</a:t>
            </a:r>
            <a:r>
              <a:rPr lang="ja-JP" altLang="en-US" sz="2000" dirty="0">
                <a:sym typeface="Wingdings" panose="05000000000000000000" pitchFamily="2" charset="2"/>
              </a:rPr>
              <a:t>四物湯「タキザワ」　 </a:t>
            </a:r>
            <a:r>
              <a:rPr lang="en-US" altLang="ja-JP" sz="2000" dirty="0">
                <a:sym typeface="Wingdings" panose="05000000000000000000" pitchFamily="2" charset="2"/>
              </a:rPr>
              <a:t>(6)</a:t>
            </a:r>
            <a:r>
              <a:rPr lang="ja-JP" altLang="en-US" sz="2000" dirty="0">
                <a:sym typeface="Wingdings" panose="05000000000000000000" pitchFamily="2" charset="2"/>
              </a:rPr>
              <a:t>小青竜湯「タキザワ」　 </a:t>
            </a:r>
            <a:r>
              <a:rPr lang="en-US" altLang="ja-JP" sz="2000" dirty="0">
                <a:sym typeface="Wingdings" panose="05000000000000000000" pitchFamily="2" charset="2"/>
              </a:rPr>
              <a:t>(7)</a:t>
            </a:r>
            <a:r>
              <a:rPr lang="ja-JP" altLang="en-US" sz="2000" dirty="0">
                <a:sym typeface="Wingdings" panose="05000000000000000000" pitchFamily="2" charset="2"/>
              </a:rPr>
              <a:t>消風散「タキザワ」　　　　　　 　</a:t>
            </a:r>
            <a:br>
              <a:rPr lang="en-US" altLang="ja-JP"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(8)</a:t>
            </a:r>
            <a:r>
              <a:rPr lang="ja-JP" altLang="en-US" sz="2000" dirty="0">
                <a:sym typeface="Wingdings" panose="05000000000000000000" pitchFamily="2" charset="2"/>
              </a:rPr>
              <a:t>釣藤散「タキザワ」　 </a:t>
            </a:r>
            <a:r>
              <a:rPr lang="en-US" altLang="ja-JP" sz="2000" dirty="0">
                <a:sym typeface="Wingdings" panose="05000000000000000000" pitchFamily="2" charset="2"/>
              </a:rPr>
              <a:t>(9)</a:t>
            </a:r>
            <a:r>
              <a:rPr lang="ja-JP" altLang="en-US" sz="2000" dirty="0">
                <a:sym typeface="Wingdings" panose="05000000000000000000" pitchFamily="2" charset="2"/>
              </a:rPr>
              <a:t>当帰四逆加呉茱萸生姜湯「タキザワ」　　</a:t>
            </a:r>
            <a:r>
              <a:rPr lang="en-US" altLang="ja-JP" sz="2000" dirty="0">
                <a:sym typeface="Wingdings" panose="05000000000000000000" pitchFamily="2" charset="2"/>
              </a:rPr>
              <a:t>(10)</a:t>
            </a:r>
            <a:r>
              <a:rPr lang="ja-JP" altLang="en-US" sz="2000" dirty="0">
                <a:sym typeface="Wingdings" panose="05000000000000000000" pitchFamily="2" charset="2"/>
              </a:rPr>
              <a:t>麦門冬湯「タキザワ」</a:t>
            </a:r>
            <a:br>
              <a:rPr lang="ja-JP" altLang="en-US" sz="2000" dirty="0">
                <a:sym typeface="Wingdings" panose="05000000000000000000" pitchFamily="2" charset="2"/>
              </a:rPr>
            </a:br>
            <a:r>
              <a:rPr lang="ja-JP" altLang="en-US" sz="2000" dirty="0">
                <a:sym typeface="Wingdings" panose="05000000000000000000" pitchFamily="2" charset="2"/>
              </a:rPr>
              <a:t>　　　　　　 </a:t>
            </a:r>
            <a:r>
              <a:rPr lang="en-US" altLang="ja-JP" sz="2000" dirty="0">
                <a:sym typeface="Wingdings" panose="05000000000000000000" pitchFamily="2" charset="2"/>
              </a:rPr>
              <a:t>(11)</a:t>
            </a:r>
            <a:r>
              <a:rPr lang="ja-JP" altLang="en-US" sz="2000" dirty="0">
                <a:sym typeface="Wingdings" panose="05000000000000000000" pitchFamily="2" charset="2"/>
              </a:rPr>
              <a:t>半夏厚朴湯「タキザワ」　　　　　　</a:t>
            </a:r>
            <a:r>
              <a:rPr lang="ja-JP" altLang="en-US" sz="2000" dirty="0">
                <a:solidFill>
                  <a:srgbClr val="C00000"/>
                </a:solidFill>
                <a:sym typeface="Wingdings" panose="05000000000000000000" pitchFamily="2" charset="2"/>
              </a:rPr>
              <a:t>製品回収</a:t>
            </a:r>
            <a:endParaRPr kumimoji="1" lang="ja-JP" altLang="en-US" sz="2000" dirty="0">
              <a:solidFill>
                <a:srgbClr val="C00000"/>
              </a:solidFill>
            </a:endParaRPr>
          </a:p>
        </p:txBody>
      </p:sp>
      <p:sp>
        <p:nvSpPr>
          <p:cNvPr id="3" name="コンテンツ プレースホルダー 2"/>
          <p:cNvSpPr>
            <a:spLocks noGrp="1"/>
          </p:cNvSpPr>
          <p:nvPr>
            <p:ph idx="1"/>
          </p:nvPr>
        </p:nvSpPr>
        <p:spPr>
          <a:xfrm>
            <a:off x="0" y="1336431"/>
            <a:ext cx="12192000" cy="5521573"/>
          </a:xfrm>
        </p:spPr>
        <p:txBody>
          <a:bodyPr>
            <a:noAutofit/>
          </a:bodyPr>
          <a:lstStyle/>
          <a:p>
            <a:pPr marL="0" indent="0">
              <a:buNone/>
            </a:pPr>
            <a:r>
              <a:rPr lang="ja-JP" altLang="en-US" sz="2200" dirty="0"/>
              <a:t>対象ロット　　　　数量及　　　　　　出荷時期</a:t>
            </a:r>
            <a:endParaRPr lang="en-US" altLang="ja-JP" sz="2200" dirty="0"/>
          </a:p>
          <a:p>
            <a:pPr marL="0" indent="0">
              <a:buNone/>
            </a:pPr>
            <a:r>
              <a:rPr lang="ja-JP" altLang="en-US" sz="2200" dirty="0"/>
              <a:t>多数　　　　　　　多数　　　　</a:t>
            </a:r>
            <a:r>
              <a:rPr lang="en-US" altLang="ja-JP" sz="2200" dirty="0"/>
              <a:t>2020</a:t>
            </a:r>
            <a:r>
              <a:rPr lang="ja-JP" altLang="en-US" sz="2200" dirty="0"/>
              <a:t>年</a:t>
            </a:r>
            <a:r>
              <a:rPr lang="en-US" altLang="ja-JP" sz="2200" dirty="0"/>
              <a:t>1</a:t>
            </a:r>
            <a:r>
              <a:rPr lang="ja-JP" altLang="en-US" sz="2200" dirty="0"/>
              <a:t>月</a:t>
            </a:r>
            <a:r>
              <a:rPr lang="en-US" altLang="ja-JP" sz="2200" dirty="0"/>
              <a:t>21</a:t>
            </a:r>
            <a:r>
              <a:rPr lang="ja-JP" altLang="en-US" sz="2200" dirty="0"/>
              <a:t>日～</a:t>
            </a:r>
            <a:r>
              <a:rPr lang="en-US" altLang="ja-JP" sz="2200" dirty="0"/>
              <a:t>2023</a:t>
            </a:r>
            <a:r>
              <a:rPr lang="ja-JP" altLang="en-US" sz="2200" dirty="0"/>
              <a:t>年</a:t>
            </a:r>
            <a:r>
              <a:rPr lang="en-US" altLang="ja-JP" sz="2200" dirty="0"/>
              <a:t>4</a:t>
            </a:r>
            <a:r>
              <a:rPr lang="ja-JP" altLang="en-US" sz="2200" dirty="0"/>
              <a:t>月</a:t>
            </a:r>
            <a:r>
              <a:rPr lang="en-US" altLang="ja-JP" sz="2200" dirty="0"/>
              <a:t>24</a:t>
            </a:r>
            <a:r>
              <a:rPr lang="ja-JP" altLang="en-US" sz="2200" dirty="0"/>
              <a:t>日　</a:t>
            </a:r>
          </a:p>
          <a:p>
            <a:pPr marL="0" indent="0">
              <a:buNone/>
            </a:pPr>
            <a:r>
              <a:rPr lang="ja-JP" altLang="en-US" sz="2400" dirty="0"/>
              <a:t>回収理由　２０２３年６月</a:t>
            </a:r>
            <a:r>
              <a:rPr lang="en-US" altLang="ja-JP" sz="2400" dirty="0"/>
              <a:t>22</a:t>
            </a:r>
            <a:r>
              <a:rPr lang="ja-JP" altLang="en-US" sz="2400" dirty="0"/>
              <a:t>日</a:t>
            </a:r>
            <a:endParaRPr lang="en-US" altLang="ja-JP" sz="2400" dirty="0"/>
          </a:p>
          <a:p>
            <a:pPr marL="0" indent="0">
              <a:buNone/>
            </a:pPr>
            <a:r>
              <a:rPr lang="en-US" altLang="ja-JP" sz="2000" dirty="0">
                <a:solidFill>
                  <a:srgbClr val="0E16B2"/>
                </a:solidFill>
              </a:rPr>
              <a:t>(1)</a:t>
            </a:r>
            <a:r>
              <a:rPr lang="ja-JP" altLang="en-US" sz="2000" dirty="0">
                <a:solidFill>
                  <a:srgbClr val="0E16B2"/>
                </a:solidFill>
              </a:rPr>
              <a:t>牛車腎気丸料「タキザワ」（</a:t>
            </a:r>
            <a:r>
              <a:rPr lang="en-US" altLang="ja-JP" sz="2000" dirty="0">
                <a:solidFill>
                  <a:srgbClr val="0E16B2"/>
                </a:solidFill>
              </a:rPr>
              <a:t>2</a:t>
            </a:r>
            <a:r>
              <a:rPr lang="ja-JP" altLang="en-US" sz="2000" dirty="0">
                <a:solidFill>
                  <a:srgbClr val="0E16B2"/>
                </a:solidFill>
              </a:rPr>
              <a:t>）柴胡加竜骨牡蛎湯「タキザワ」（</a:t>
            </a:r>
            <a:r>
              <a:rPr lang="en-US" altLang="ja-JP" sz="2000" dirty="0">
                <a:solidFill>
                  <a:srgbClr val="0E16B2"/>
                </a:solidFill>
              </a:rPr>
              <a:t>3</a:t>
            </a:r>
            <a:r>
              <a:rPr lang="ja-JP" altLang="en-US" sz="2000" dirty="0">
                <a:solidFill>
                  <a:srgbClr val="0E16B2"/>
                </a:solidFill>
              </a:rPr>
              <a:t>）柴胡桂枝湯「タキザワ」（</a:t>
            </a:r>
            <a:r>
              <a:rPr lang="en-US" altLang="ja-JP" sz="2000" dirty="0">
                <a:solidFill>
                  <a:srgbClr val="0E16B2"/>
                </a:solidFill>
              </a:rPr>
              <a:t>4</a:t>
            </a:r>
            <a:r>
              <a:rPr lang="ja-JP" altLang="en-US" sz="2000" dirty="0">
                <a:solidFill>
                  <a:srgbClr val="0E16B2"/>
                </a:solidFill>
              </a:rPr>
              <a:t>）酸棗仁湯「タキザワ」（</a:t>
            </a:r>
            <a:r>
              <a:rPr lang="en-US" altLang="ja-JP" sz="2000" dirty="0">
                <a:solidFill>
                  <a:srgbClr val="0E16B2"/>
                </a:solidFill>
              </a:rPr>
              <a:t>5</a:t>
            </a:r>
            <a:r>
              <a:rPr lang="ja-JP" altLang="en-US" sz="2000" dirty="0">
                <a:solidFill>
                  <a:srgbClr val="0E16B2"/>
                </a:solidFill>
              </a:rPr>
              <a:t>）四物湯「タキザワ」（</a:t>
            </a:r>
            <a:r>
              <a:rPr lang="en-US" altLang="ja-JP" sz="2000" dirty="0">
                <a:solidFill>
                  <a:srgbClr val="0E16B2"/>
                </a:solidFill>
              </a:rPr>
              <a:t>6</a:t>
            </a:r>
            <a:r>
              <a:rPr lang="ja-JP" altLang="en-US" sz="2000" dirty="0">
                <a:solidFill>
                  <a:srgbClr val="0E16B2"/>
                </a:solidFill>
              </a:rPr>
              <a:t>）小青竜湯「タキザワ」（</a:t>
            </a:r>
            <a:r>
              <a:rPr lang="en-US" altLang="ja-JP" sz="2000" dirty="0">
                <a:solidFill>
                  <a:srgbClr val="0E16B2"/>
                </a:solidFill>
              </a:rPr>
              <a:t>7</a:t>
            </a:r>
            <a:r>
              <a:rPr lang="ja-JP" altLang="en-US" sz="2000" dirty="0">
                <a:solidFill>
                  <a:srgbClr val="0E16B2"/>
                </a:solidFill>
              </a:rPr>
              <a:t>）消風散「タキザワ」（</a:t>
            </a:r>
            <a:r>
              <a:rPr lang="en-US" altLang="ja-JP" sz="2000" dirty="0">
                <a:solidFill>
                  <a:srgbClr val="0E16B2"/>
                </a:solidFill>
              </a:rPr>
              <a:t>8</a:t>
            </a:r>
            <a:r>
              <a:rPr lang="ja-JP" altLang="en-US" sz="2000" dirty="0">
                <a:solidFill>
                  <a:srgbClr val="0E16B2"/>
                </a:solidFill>
              </a:rPr>
              <a:t>）釣藤散「タキザワ」（</a:t>
            </a:r>
            <a:r>
              <a:rPr lang="en-US" altLang="ja-JP" sz="2000" dirty="0">
                <a:solidFill>
                  <a:srgbClr val="0E16B2"/>
                </a:solidFill>
              </a:rPr>
              <a:t>10</a:t>
            </a:r>
            <a:r>
              <a:rPr lang="ja-JP" altLang="en-US" sz="2000" dirty="0">
                <a:solidFill>
                  <a:srgbClr val="0E16B2"/>
                </a:solidFill>
              </a:rPr>
              <a:t>）麦門冬湯「タキザワ」（</a:t>
            </a:r>
            <a:r>
              <a:rPr lang="en-US" altLang="ja-JP" sz="2000" dirty="0">
                <a:solidFill>
                  <a:srgbClr val="0E16B2"/>
                </a:solidFill>
              </a:rPr>
              <a:t>11</a:t>
            </a:r>
            <a:r>
              <a:rPr lang="ja-JP" altLang="en-US" sz="2000" dirty="0">
                <a:solidFill>
                  <a:srgbClr val="0E16B2"/>
                </a:solidFill>
              </a:rPr>
              <a:t>）半夏厚朴湯「タキザワ」承認書の規格及び試験方法に規定されている確認試験の</a:t>
            </a:r>
            <a:r>
              <a:rPr lang="en-US" altLang="ja-JP" sz="2000" dirty="0">
                <a:solidFill>
                  <a:srgbClr val="0E16B2"/>
                </a:solidFill>
              </a:rPr>
              <a:t>1</a:t>
            </a:r>
            <a:r>
              <a:rPr lang="ja-JP" altLang="en-US" sz="2000" dirty="0">
                <a:solidFill>
                  <a:srgbClr val="0E16B2"/>
                </a:solidFill>
              </a:rPr>
              <a:t>つである鏡検を実施していないことが判明したため、使用期限内の上記ロットについて、自主回収することと致します。</a:t>
            </a:r>
            <a:r>
              <a:rPr lang="en-US" altLang="ja-JP" sz="2000" dirty="0">
                <a:solidFill>
                  <a:srgbClr val="0E16B2"/>
                </a:solidFill>
              </a:rPr>
              <a:t>(3)</a:t>
            </a:r>
            <a:r>
              <a:rPr lang="ja-JP" altLang="en-US" sz="2000" dirty="0">
                <a:solidFill>
                  <a:srgbClr val="0E16B2"/>
                </a:solidFill>
              </a:rPr>
              <a:t>柴胡桂枝湯「タキザワ」出荷判定時の試験において、製品試験の一部が承認書に基づく試験方法により実施されていない疑いがあったため、再度、正式な試験方法で柴胡桂枝湯「タキザワ」（ロット番号：</a:t>
            </a:r>
            <a:r>
              <a:rPr lang="en-US" altLang="ja-JP" sz="2000" dirty="0">
                <a:solidFill>
                  <a:srgbClr val="0E16B2"/>
                </a:solidFill>
              </a:rPr>
              <a:t>HE1779</a:t>
            </a:r>
            <a:r>
              <a:rPr lang="ja-JP" altLang="en-US" sz="2000" dirty="0">
                <a:solidFill>
                  <a:srgbClr val="0E16B2"/>
                </a:solidFill>
              </a:rPr>
              <a:t>）の試験を行ったところ、エキス含量試験が承認規格に適合しない結果が得られました。使用期限内の上記ロットの出荷試験時にも、一部が承認書に基づく試験方法により実施されていないことが否定できないため、使用期限内の上記ロットを自主回収することと致します。</a:t>
            </a:r>
            <a:r>
              <a:rPr lang="en-US" altLang="ja-JP" sz="2000" dirty="0">
                <a:solidFill>
                  <a:srgbClr val="0E16B2"/>
                </a:solidFill>
              </a:rPr>
              <a:t>(9)</a:t>
            </a:r>
            <a:r>
              <a:rPr lang="ja-JP" altLang="en-US" sz="2000" dirty="0">
                <a:solidFill>
                  <a:srgbClr val="0E16B2"/>
                </a:solidFill>
              </a:rPr>
              <a:t>当帰四逆加呉茱萸生姜湯「タキザワ」出荷判定時の試験において、製品試験の一部が承認書に基づく試験方法により実施されていない疑いがあったため、再度、正式な試験方法で当帰四逆加呉茱萸生姜湯「タキザワ」（ロット番号：</a:t>
            </a:r>
            <a:r>
              <a:rPr lang="en-US" altLang="ja-JP" sz="2000" dirty="0">
                <a:solidFill>
                  <a:srgbClr val="0E16B2"/>
                </a:solidFill>
              </a:rPr>
              <a:t>YU1478</a:t>
            </a:r>
            <a:r>
              <a:rPr lang="ja-JP" altLang="en-US" sz="2000" dirty="0">
                <a:solidFill>
                  <a:srgbClr val="0E16B2"/>
                </a:solidFill>
              </a:rPr>
              <a:t>）の試験を行ったところ、純度試験のアリストロキア酸のシステム性能において、システム性能が規格に適合せず当該試験が成立しなかったことから、不適合判定としました。</a:t>
            </a:r>
          </a:p>
          <a:p>
            <a:pPr marL="0" indent="0">
              <a:buNone/>
            </a:pPr>
            <a:r>
              <a:rPr lang="ja-JP" altLang="en-US" sz="2000" dirty="0">
                <a:solidFill>
                  <a:srgbClr val="0E16B2"/>
                </a:solidFill>
              </a:rPr>
              <a:t>よって、使用期限内の上記ロットを自主回収することと致します。</a:t>
            </a:r>
            <a:endParaRPr lang="en-US" altLang="ja-JP" sz="2400" dirty="0">
              <a:solidFill>
                <a:srgbClr val="0E16B2"/>
              </a:solidFill>
            </a:endParaRPr>
          </a:p>
          <a:p>
            <a:pPr marL="0" indent="0">
              <a:buNone/>
            </a:pPr>
            <a:r>
              <a:rPr lang="ja-JP" altLang="en-US" sz="2400" dirty="0">
                <a:solidFill>
                  <a:srgbClr val="C00000"/>
                </a:solidFill>
              </a:rPr>
              <a:t>⇒確認試験を全てすべきことを知らなかったのでしょう。</a:t>
            </a:r>
            <a:endParaRPr lang="en-US" altLang="ja-JP" sz="24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3340</TotalTime>
  <Words>512</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(1)牛車腎気丸料「タキザワ」　　 (2)柴胡加竜骨牡蛎湯「タキザワ」　　　 (3)柴胡桂枝湯「タキザワ」　 　　　　　 (4)酸棗仁湯「タキザワ」　 (5)四物湯「タキザワ」　 (6)小青竜湯「タキザワ」　 (7)消風散「タキザワ」　　　　　　 　 　　　　　(8)釣藤散「タキザワ」　 (9)当帰四逆加呉茱萸生姜湯「タキザワ」　　(10)麦門冬湯「タキザワ」 　　　　　　 (11)半夏厚朴湯「タキザワ」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286</cp:revision>
  <dcterms:created xsi:type="dcterms:W3CDTF">2015-03-05T03:29:01Z</dcterms:created>
  <dcterms:modified xsi:type="dcterms:W3CDTF">2023-07-06T09:30:04Z</dcterms:modified>
</cp:coreProperties>
</file>