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24"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販売名：フェルビナクパップ７０ｍｇ「ＮＰ」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200" dirty="0"/>
              <a:t>対象ロット　　　　数量及　　　　　　出荷時期</a:t>
            </a:r>
            <a:endParaRPr lang="en-US" altLang="ja-JP" sz="2200" dirty="0"/>
          </a:p>
          <a:p>
            <a:pPr marL="0" indent="0">
              <a:buNone/>
            </a:pPr>
            <a:r>
              <a:rPr lang="en-US" altLang="ja-JP" sz="2200" dirty="0"/>
              <a:t>10</a:t>
            </a:r>
            <a:r>
              <a:rPr lang="ja-JP" altLang="en-US" sz="2200" dirty="0"/>
              <a:t>　　　　　　　　　　約</a:t>
            </a:r>
            <a:r>
              <a:rPr lang="en-US" altLang="ja-JP" sz="2200" dirty="0"/>
              <a:t>6</a:t>
            </a:r>
            <a:r>
              <a:rPr lang="ja-JP" altLang="en-US" sz="2200" dirty="0"/>
              <a:t>千箱　　　　</a:t>
            </a:r>
            <a:r>
              <a:rPr lang="en-US" altLang="ja-JP" sz="2200" dirty="0"/>
              <a:t>2022</a:t>
            </a:r>
            <a:r>
              <a:rPr lang="ja-JP" altLang="en-US" sz="2200" dirty="0"/>
              <a:t>年</a:t>
            </a:r>
            <a:r>
              <a:rPr lang="en-US" altLang="ja-JP" sz="2200" dirty="0"/>
              <a:t>8</a:t>
            </a:r>
            <a:r>
              <a:rPr lang="ja-JP" altLang="en-US" sz="2200" dirty="0"/>
              <a:t>月</a:t>
            </a:r>
            <a:r>
              <a:rPr lang="en-US" altLang="ja-JP" sz="2200" dirty="0"/>
              <a:t>3</a:t>
            </a:r>
            <a:r>
              <a:rPr lang="ja-JP" altLang="en-US" sz="2200" dirty="0"/>
              <a:t>日～</a:t>
            </a:r>
            <a:r>
              <a:rPr lang="en-US" altLang="ja-JP" sz="2200" dirty="0"/>
              <a:t>2023</a:t>
            </a:r>
            <a:r>
              <a:rPr lang="ja-JP" altLang="en-US" sz="2200" dirty="0"/>
              <a:t>年</a:t>
            </a:r>
            <a:r>
              <a:rPr lang="en-US" altLang="ja-JP" sz="2200" dirty="0"/>
              <a:t>1</a:t>
            </a:r>
            <a:r>
              <a:rPr lang="ja-JP" altLang="en-US" sz="2200" dirty="0"/>
              <a:t>月</a:t>
            </a:r>
            <a:r>
              <a:rPr lang="en-US" altLang="ja-JP" sz="2200" dirty="0"/>
              <a:t>05</a:t>
            </a:r>
            <a:r>
              <a:rPr lang="ja-JP" altLang="en-US" sz="2200" dirty="0"/>
              <a:t>日　</a:t>
            </a:r>
          </a:p>
          <a:p>
            <a:pPr marL="0" indent="0">
              <a:buNone/>
            </a:pPr>
            <a:r>
              <a:rPr lang="ja-JP" altLang="en-US" dirty="0"/>
              <a:t>回収理由　２０２３年６月</a:t>
            </a:r>
            <a:r>
              <a:rPr lang="en-US" altLang="ja-JP" dirty="0"/>
              <a:t>26</a:t>
            </a:r>
            <a:r>
              <a:rPr lang="ja-JP" altLang="en-US" dirty="0"/>
              <a:t>日</a:t>
            </a:r>
            <a:endParaRPr lang="en-US" altLang="ja-JP" dirty="0"/>
          </a:p>
          <a:p>
            <a:pPr marL="0" indent="0">
              <a:buNone/>
            </a:pPr>
            <a:r>
              <a:rPr lang="ja-JP" altLang="en-US" dirty="0">
                <a:solidFill>
                  <a:srgbClr val="0E16B2"/>
                </a:solidFill>
              </a:rPr>
              <a:t>フェルビナクパップ</a:t>
            </a:r>
            <a:r>
              <a:rPr lang="en-US" altLang="ja-JP" dirty="0">
                <a:solidFill>
                  <a:srgbClr val="0E16B2"/>
                </a:solidFill>
              </a:rPr>
              <a:t>70mg</a:t>
            </a:r>
            <a:r>
              <a:rPr lang="ja-JP" altLang="en-US" dirty="0">
                <a:solidFill>
                  <a:srgbClr val="0E16B2"/>
                </a:solidFill>
              </a:rPr>
              <a:t>「</a:t>
            </a:r>
            <a:r>
              <a:rPr lang="en-US" altLang="ja-JP" dirty="0">
                <a:solidFill>
                  <a:srgbClr val="0E16B2"/>
                </a:solidFill>
              </a:rPr>
              <a:t>NP</a:t>
            </a:r>
            <a:r>
              <a:rPr lang="ja-JP" altLang="en-US" dirty="0">
                <a:solidFill>
                  <a:srgbClr val="0E16B2"/>
                </a:solidFill>
              </a:rPr>
              <a:t>」に使用している原料（カルボキシメチルセルロースナトリウム：以下</a:t>
            </a:r>
            <a:r>
              <a:rPr lang="en-US" altLang="ja-JP" dirty="0">
                <a:solidFill>
                  <a:srgbClr val="0E16B2"/>
                </a:solidFill>
              </a:rPr>
              <a:t>CMC</a:t>
            </a:r>
            <a:r>
              <a:rPr lang="ja-JP" altLang="en-US" dirty="0">
                <a:solidFill>
                  <a:srgbClr val="0E16B2"/>
                </a:solidFill>
              </a:rPr>
              <a:t>）において、エーテル化度の試験を実施していないことが判明しました。これを受け、使用期限内の製品に使用している</a:t>
            </a:r>
            <a:r>
              <a:rPr lang="en-US" altLang="ja-JP" dirty="0">
                <a:solidFill>
                  <a:srgbClr val="0E16B2"/>
                </a:solidFill>
              </a:rPr>
              <a:t>CMC</a:t>
            </a:r>
            <a:r>
              <a:rPr lang="ja-JP" altLang="en-US" dirty="0">
                <a:solidFill>
                  <a:srgbClr val="0E16B2"/>
                </a:solidFill>
              </a:rPr>
              <a:t>について、参考品を用いてエーテル化度の測定を行ったところ、原料</a:t>
            </a:r>
            <a:r>
              <a:rPr lang="en-US" altLang="ja-JP" dirty="0">
                <a:solidFill>
                  <a:srgbClr val="0E16B2"/>
                </a:solidFill>
              </a:rPr>
              <a:t>3</a:t>
            </a:r>
            <a:r>
              <a:rPr lang="ja-JP" altLang="en-US" dirty="0">
                <a:solidFill>
                  <a:srgbClr val="0E16B2"/>
                </a:solidFill>
              </a:rPr>
              <a:t>ロットで承認規格に適合しないことが確認されましたので、当該原料ロットを使用した製品を自主回収することといたしました。なお、</a:t>
            </a:r>
            <a:r>
              <a:rPr lang="en-US" altLang="ja-JP" dirty="0">
                <a:solidFill>
                  <a:srgbClr val="0E16B2"/>
                </a:solidFill>
              </a:rPr>
              <a:t>CMC</a:t>
            </a:r>
            <a:r>
              <a:rPr lang="ja-JP" altLang="en-US" dirty="0">
                <a:solidFill>
                  <a:srgbClr val="0E16B2"/>
                </a:solidFill>
              </a:rPr>
              <a:t>のエーテル化度については経時的な影響を受けにくいため、本来実施すべきであった試験の結果を反映できていると考えます。</a:t>
            </a:r>
            <a:endParaRPr lang="en-US" altLang="ja-JP" dirty="0">
              <a:solidFill>
                <a:srgbClr val="0E16B2"/>
              </a:solidFill>
            </a:endParaRPr>
          </a:p>
          <a:p>
            <a:pPr marL="0" indent="0">
              <a:buNone/>
            </a:pPr>
            <a:r>
              <a:rPr lang="ja-JP" altLang="en-US" dirty="0">
                <a:solidFill>
                  <a:srgbClr val="C00000"/>
                </a:solidFill>
              </a:rPr>
              <a:t>⇒なぜ実施しなかったのでしょうか？</a:t>
            </a:r>
            <a:endParaRPr lang="en-US" altLang="ja-JP" dirty="0">
              <a:solidFill>
                <a:srgbClr val="C00000"/>
              </a:solidFill>
            </a:endParaRPr>
          </a:p>
          <a:p>
            <a:pPr marL="0" indent="0">
              <a:buNone/>
            </a:pPr>
            <a:r>
              <a:rPr lang="ja-JP" altLang="en-US">
                <a:solidFill>
                  <a:srgbClr val="C00000"/>
                </a:solidFill>
              </a:rPr>
              <a:t>また。原料メーカーとの取り決め事項で保証させていなかったのでしょうか？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3309</TotalTime>
  <Words>179</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販売名：フェルビナクパップ７０ｍｇ「ＮＰ」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285</cp:revision>
  <dcterms:created xsi:type="dcterms:W3CDTF">2015-03-05T03:29:01Z</dcterms:created>
  <dcterms:modified xsi:type="dcterms:W3CDTF">2023-06-28T01:44:43Z</dcterms:modified>
</cp:coreProperties>
</file>