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24"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888272"/>
          </a:xfrm>
        </p:spPr>
        <p:txBody>
          <a:bodyPr>
            <a:noAutofit/>
          </a:bodyPr>
          <a:lstStyle/>
          <a:p>
            <a:r>
              <a:rPr lang="ja-JP" altLang="en-US" sz="2800" dirty="0">
                <a:sym typeface="Wingdings" panose="05000000000000000000" pitchFamily="2" charset="2"/>
              </a:rPr>
              <a:t>販売名：ラシックス錠</a:t>
            </a:r>
            <a:r>
              <a:rPr lang="en-US" altLang="ja-JP" sz="2800" dirty="0">
                <a:sym typeface="Wingdings" panose="05000000000000000000" pitchFamily="2" charset="2"/>
              </a:rPr>
              <a:t>10mg</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88274"/>
            <a:ext cx="12192000" cy="5969730"/>
          </a:xfrm>
        </p:spPr>
        <p:txBody>
          <a:bodyPr>
            <a:noAutofit/>
          </a:bodyPr>
          <a:lstStyle/>
          <a:p>
            <a:pPr marL="0" indent="0">
              <a:buNone/>
            </a:pPr>
            <a:r>
              <a:rPr lang="ja-JP" altLang="en-US" sz="2200" dirty="0"/>
              <a:t>対象ロット　　　　数量及　　　　　　出荷時期</a:t>
            </a:r>
            <a:endParaRPr lang="en-US" altLang="ja-JP" sz="2200" dirty="0"/>
          </a:p>
          <a:p>
            <a:pPr marL="0" indent="0">
              <a:buNone/>
            </a:pPr>
            <a:r>
              <a:rPr lang="ja-JP" altLang="en-US" sz="2200" dirty="0"/>
              <a:t>２　　　　　　　　　　？　　　　</a:t>
            </a:r>
            <a:r>
              <a:rPr lang="en-US" altLang="ja-JP" sz="2200" dirty="0"/>
              <a:t>2022</a:t>
            </a:r>
            <a:r>
              <a:rPr lang="ja-JP" altLang="en-US" sz="2200" dirty="0"/>
              <a:t>年</a:t>
            </a:r>
            <a:r>
              <a:rPr lang="en-US" altLang="ja-JP" sz="2200" dirty="0"/>
              <a:t>8</a:t>
            </a:r>
            <a:r>
              <a:rPr lang="ja-JP" altLang="en-US" sz="2200" dirty="0"/>
              <a:t>月</a:t>
            </a:r>
            <a:r>
              <a:rPr lang="en-US" altLang="ja-JP" sz="2200" dirty="0"/>
              <a:t>23</a:t>
            </a:r>
            <a:r>
              <a:rPr lang="ja-JP" altLang="en-US" sz="2200" dirty="0"/>
              <a:t>日～</a:t>
            </a:r>
            <a:r>
              <a:rPr lang="en-US" altLang="ja-JP" sz="2200" dirty="0"/>
              <a:t>2022</a:t>
            </a:r>
            <a:r>
              <a:rPr lang="ja-JP" altLang="en-US" sz="2200" dirty="0"/>
              <a:t>年</a:t>
            </a:r>
            <a:r>
              <a:rPr lang="en-US" altLang="ja-JP" sz="2200" dirty="0"/>
              <a:t>10</a:t>
            </a:r>
            <a:r>
              <a:rPr lang="ja-JP" altLang="en-US" sz="2200" dirty="0"/>
              <a:t>月</a:t>
            </a:r>
            <a:r>
              <a:rPr lang="en-US" altLang="ja-JP" sz="2200" dirty="0"/>
              <a:t>04</a:t>
            </a:r>
            <a:r>
              <a:rPr lang="ja-JP" altLang="en-US" sz="2200" dirty="0"/>
              <a:t>日　</a:t>
            </a:r>
          </a:p>
          <a:p>
            <a:pPr marL="0" indent="0">
              <a:buNone/>
            </a:pPr>
            <a:r>
              <a:rPr lang="ja-JP" altLang="en-US" dirty="0"/>
              <a:t>回収理由　２０２３年６月</a:t>
            </a:r>
            <a:r>
              <a:rPr lang="en-US" altLang="ja-JP" dirty="0"/>
              <a:t>20</a:t>
            </a:r>
            <a:r>
              <a:rPr lang="ja-JP" altLang="en-US" dirty="0"/>
              <a:t>日</a:t>
            </a:r>
            <a:endParaRPr lang="en-US" altLang="ja-JP" dirty="0"/>
          </a:p>
          <a:p>
            <a:pPr marL="0" indent="0">
              <a:buNone/>
            </a:pPr>
            <a:r>
              <a:rPr lang="ja-JP" altLang="en-US" dirty="0">
                <a:solidFill>
                  <a:srgbClr val="0E16B2"/>
                </a:solidFill>
              </a:rPr>
              <a:t>製造番号</a:t>
            </a:r>
            <a:r>
              <a:rPr lang="en-US" altLang="ja-JP" dirty="0">
                <a:solidFill>
                  <a:srgbClr val="0E16B2"/>
                </a:solidFill>
              </a:rPr>
              <a:t>2K113A</a:t>
            </a:r>
            <a:r>
              <a:rPr lang="ja-JP" altLang="en-US" dirty="0">
                <a:solidFill>
                  <a:srgbClr val="0E16B2"/>
                </a:solidFill>
              </a:rPr>
              <a:t>、</a:t>
            </a:r>
            <a:r>
              <a:rPr lang="en-US" altLang="ja-JP" dirty="0">
                <a:solidFill>
                  <a:srgbClr val="0E16B2"/>
                </a:solidFill>
              </a:rPr>
              <a:t>2K114A</a:t>
            </a:r>
            <a:r>
              <a:rPr lang="ja-JP" altLang="en-US" dirty="0">
                <a:solidFill>
                  <a:srgbClr val="0E16B2"/>
                </a:solidFill>
              </a:rPr>
              <a:t>の安定性試験において、溶出試験規格の逸脱が発生致しました。そのため、当該ロットを自主回収致します。なお、その他の製品につきましては、参考品の溶出試験により全て規格適合していることを確認しております。</a:t>
            </a:r>
            <a:endParaRPr lang="en-US" altLang="ja-JP" dirty="0">
              <a:solidFill>
                <a:srgbClr val="0E16B2"/>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最近、溶出試験は参考品を試験して適合したら回収しなくなりました。原料・資材同じ、製造方法同じ、試験同じだから、従来は全ロットの回収でした。参考品はたまたま合格しただけです。この２ロットに限定される根拠データと論理的な説明がありません。</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3304</TotalTime>
  <Words>149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販売名：ラシックス錠10mg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284</cp:revision>
  <dcterms:created xsi:type="dcterms:W3CDTF">2015-03-05T03:29:01Z</dcterms:created>
  <dcterms:modified xsi:type="dcterms:W3CDTF">2023-06-28T01:40:04Z</dcterms:modified>
</cp:coreProperties>
</file>