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1" d="100"/>
          <a:sy n="61" d="100"/>
        </p:scale>
        <p:origin x="24"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888272"/>
          </a:xfrm>
        </p:spPr>
        <p:txBody>
          <a:bodyPr>
            <a:noAutofit/>
          </a:bodyPr>
          <a:lstStyle/>
          <a:p>
            <a:r>
              <a:rPr lang="ja-JP" altLang="en-US" sz="2800" dirty="0">
                <a:sym typeface="Wingdings" panose="05000000000000000000" pitchFamily="2" charset="2"/>
              </a:rPr>
              <a:t>販売名：ルティナス腟錠</a:t>
            </a:r>
            <a:r>
              <a:rPr lang="en-US" altLang="ja-JP" sz="2800" dirty="0">
                <a:sym typeface="Wingdings" panose="05000000000000000000" pitchFamily="2" charset="2"/>
              </a:rPr>
              <a:t>100mg</a:t>
            </a:r>
            <a:r>
              <a:rPr lang="ja-JP" altLang="en-US"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88274"/>
            <a:ext cx="12192000" cy="5969730"/>
          </a:xfrm>
        </p:spPr>
        <p:txBody>
          <a:bodyPr>
            <a:noAutofit/>
          </a:bodyPr>
          <a:lstStyle/>
          <a:p>
            <a:pPr marL="0" indent="0">
              <a:buNone/>
            </a:pPr>
            <a:r>
              <a:rPr lang="ja-JP" altLang="en-US" sz="2200" dirty="0"/>
              <a:t>対象ロット　　　　数量及　　　　　　出荷時期</a:t>
            </a:r>
            <a:endParaRPr lang="en-US" altLang="ja-JP" sz="2200" dirty="0"/>
          </a:p>
          <a:p>
            <a:pPr marL="0" indent="0">
              <a:buNone/>
            </a:pPr>
            <a:r>
              <a:rPr lang="ja-JP" altLang="en-US" sz="2200" dirty="0"/>
              <a:t>３　　　　　　　　　　約</a:t>
            </a:r>
            <a:r>
              <a:rPr lang="en-US" altLang="ja-JP" sz="2200" dirty="0"/>
              <a:t>2.8</a:t>
            </a:r>
            <a:r>
              <a:rPr lang="ja-JP" altLang="en-US" sz="2200" dirty="0"/>
              <a:t>万箱　　　　</a:t>
            </a:r>
            <a:r>
              <a:rPr lang="en-US" altLang="ja-JP" sz="2200" dirty="0"/>
              <a:t>2023</a:t>
            </a:r>
            <a:r>
              <a:rPr lang="ja-JP" altLang="en-US" sz="2200" dirty="0"/>
              <a:t>年</a:t>
            </a:r>
            <a:r>
              <a:rPr lang="en-US" altLang="ja-JP" sz="2200" dirty="0"/>
              <a:t>4</a:t>
            </a:r>
            <a:r>
              <a:rPr lang="ja-JP" altLang="en-US" sz="2200" dirty="0"/>
              <a:t>月</a:t>
            </a:r>
            <a:r>
              <a:rPr lang="en-US" altLang="ja-JP" sz="2200" dirty="0"/>
              <a:t>12</a:t>
            </a:r>
            <a:r>
              <a:rPr lang="ja-JP" altLang="en-US" sz="2200" dirty="0"/>
              <a:t>日～</a:t>
            </a:r>
            <a:r>
              <a:rPr lang="en-US" altLang="ja-JP" sz="2200" dirty="0"/>
              <a:t>2023</a:t>
            </a:r>
            <a:r>
              <a:rPr lang="ja-JP" altLang="en-US" sz="2200" dirty="0"/>
              <a:t>年</a:t>
            </a:r>
            <a:r>
              <a:rPr lang="en-US" altLang="ja-JP" sz="2200" dirty="0"/>
              <a:t>4</a:t>
            </a:r>
            <a:r>
              <a:rPr lang="ja-JP" altLang="en-US" sz="2200" dirty="0"/>
              <a:t>月</a:t>
            </a:r>
            <a:r>
              <a:rPr lang="en-US" altLang="ja-JP" sz="2200" dirty="0"/>
              <a:t>26</a:t>
            </a:r>
            <a:r>
              <a:rPr lang="ja-JP" altLang="en-US" sz="2200" dirty="0"/>
              <a:t>日　</a:t>
            </a:r>
          </a:p>
          <a:p>
            <a:pPr marL="0" indent="0">
              <a:buNone/>
            </a:pPr>
            <a:r>
              <a:rPr lang="ja-JP" altLang="en-US" dirty="0"/>
              <a:t>回収理由　２０２３年６月１日</a:t>
            </a:r>
            <a:endParaRPr lang="en-US" altLang="ja-JP" dirty="0"/>
          </a:p>
          <a:p>
            <a:pPr marL="0" indent="0">
              <a:buNone/>
            </a:pPr>
            <a:r>
              <a:rPr lang="ja-JP" altLang="en-US" dirty="0">
                <a:solidFill>
                  <a:srgbClr val="0E16B2"/>
                </a:solidFill>
              </a:rPr>
              <a:t>本製品を製造している海外委託製造所において、本年</a:t>
            </a:r>
            <a:r>
              <a:rPr lang="en-US" altLang="ja-JP" dirty="0">
                <a:solidFill>
                  <a:srgbClr val="0E16B2"/>
                </a:solidFill>
              </a:rPr>
              <a:t>2</a:t>
            </a:r>
            <a:r>
              <a:rPr lang="ja-JP" altLang="en-US" dirty="0">
                <a:solidFill>
                  <a:srgbClr val="0E16B2"/>
                </a:solidFill>
              </a:rPr>
              <a:t>月から</a:t>
            </a:r>
            <a:r>
              <a:rPr lang="en-US" altLang="ja-JP" dirty="0">
                <a:solidFill>
                  <a:srgbClr val="0E16B2"/>
                </a:solidFill>
              </a:rPr>
              <a:t>5</a:t>
            </a:r>
            <a:r>
              <a:rPr lang="ja-JP" altLang="en-US" dirty="0">
                <a:solidFill>
                  <a:srgbClr val="0E16B2"/>
                </a:solidFill>
              </a:rPr>
              <a:t>月に製造された製品からバークホルデリア：</a:t>
            </a:r>
            <a:r>
              <a:rPr lang="en-US" altLang="ja-JP" dirty="0" err="1">
                <a:solidFill>
                  <a:srgbClr val="0E16B2"/>
                </a:solidFill>
              </a:rPr>
              <a:t>Burkholderia</a:t>
            </a:r>
            <a:r>
              <a:rPr lang="ja-JP" altLang="en-US" dirty="0">
                <a:solidFill>
                  <a:srgbClr val="0E16B2"/>
                </a:solidFill>
              </a:rPr>
              <a:t>（グラム陰性の非芽胞形成好気性桿菌）が検出されたとの報告を受けました。同時期（本年</a:t>
            </a:r>
            <a:r>
              <a:rPr lang="en-US" altLang="ja-JP" dirty="0">
                <a:solidFill>
                  <a:srgbClr val="0E16B2"/>
                </a:solidFill>
              </a:rPr>
              <a:t>1</a:t>
            </a:r>
            <a:r>
              <a:rPr lang="ja-JP" altLang="en-US" dirty="0">
                <a:solidFill>
                  <a:srgbClr val="0E16B2"/>
                </a:solidFill>
              </a:rPr>
              <a:t>月）に製造した日本向けロットの出荷試験では、微生物に関する試験において規格に適合し、異常は認められておりません。しかしながら、予防的措置として、念のため出荷済みの該当ロットついて自主回収することにしました。</a:t>
            </a:r>
            <a:endParaRPr lang="en-US" altLang="ja-JP" dirty="0">
              <a:solidFill>
                <a:srgbClr val="0E16B2"/>
              </a:solidFill>
            </a:endParaRP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なぜ日本向けは規格に適合しているのに回収するのでしょうか？</a:t>
            </a:r>
            <a:endParaRPr lang="en-US" altLang="ja-JP" dirty="0">
              <a:solidFill>
                <a:srgbClr val="C00000"/>
              </a:solidFill>
            </a:endParaRPr>
          </a:p>
          <a:p>
            <a:pPr marL="0" indent="0">
              <a:buNone/>
            </a:pPr>
            <a:r>
              <a:rPr lang="ja-JP" altLang="en-US" dirty="0">
                <a:solidFill>
                  <a:srgbClr val="C00000"/>
                </a:solidFill>
              </a:rPr>
              <a:t>微生物の保証の難しさがあります。</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3297</TotalTime>
  <Words>155</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販売名：ルティナス腟錠100mg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283</cp:revision>
  <dcterms:created xsi:type="dcterms:W3CDTF">2015-03-05T03:29:01Z</dcterms:created>
  <dcterms:modified xsi:type="dcterms:W3CDTF">2023-06-28T01:32:43Z</dcterms:modified>
</cp:coreProperties>
</file>