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24"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桂枝湯「タキザワ」</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六味丸料「タキザワ」</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200" dirty="0"/>
              <a:t>対象ロット　　　　数量及　　　　　　出荷時期</a:t>
            </a:r>
            <a:endParaRPr lang="en-US" altLang="ja-JP" sz="2200" dirty="0"/>
          </a:p>
          <a:p>
            <a:pPr marL="0" indent="0">
              <a:buNone/>
            </a:pPr>
            <a:r>
              <a:rPr lang="ja-JP" altLang="en-US" sz="2200" dirty="0"/>
              <a:t>２　　　　　　　　　　</a:t>
            </a:r>
            <a:r>
              <a:rPr lang="en-US" altLang="ja-JP" sz="2200" dirty="0"/>
              <a:t>531</a:t>
            </a:r>
            <a:r>
              <a:rPr lang="ja-JP" altLang="en-US" sz="2200" dirty="0"/>
              <a:t>箱　　　　</a:t>
            </a:r>
            <a:r>
              <a:rPr lang="en-US" altLang="ja-JP" sz="2200" dirty="0"/>
              <a:t>2021</a:t>
            </a:r>
            <a:r>
              <a:rPr lang="ja-JP" altLang="en-US" sz="2200" dirty="0"/>
              <a:t>年</a:t>
            </a:r>
            <a:r>
              <a:rPr lang="en-US" altLang="ja-JP" sz="2200" dirty="0"/>
              <a:t>11</a:t>
            </a:r>
            <a:r>
              <a:rPr lang="ja-JP" altLang="en-US" sz="2200" dirty="0"/>
              <a:t>月</a:t>
            </a:r>
            <a:r>
              <a:rPr lang="en-US" altLang="ja-JP" sz="2200" dirty="0"/>
              <a:t>30</a:t>
            </a:r>
            <a:r>
              <a:rPr lang="ja-JP" altLang="en-US" sz="2200" dirty="0"/>
              <a:t>日～</a:t>
            </a:r>
            <a:r>
              <a:rPr lang="en-US" altLang="ja-JP" sz="2200" dirty="0"/>
              <a:t>2023</a:t>
            </a:r>
            <a:r>
              <a:rPr lang="ja-JP" altLang="en-US" sz="2200" dirty="0"/>
              <a:t>年</a:t>
            </a:r>
            <a:r>
              <a:rPr lang="en-US" altLang="ja-JP" sz="2200" dirty="0"/>
              <a:t>4</a:t>
            </a:r>
            <a:r>
              <a:rPr lang="ja-JP" altLang="en-US" sz="2200" dirty="0"/>
              <a:t>月</a:t>
            </a:r>
            <a:r>
              <a:rPr lang="en-US" altLang="ja-JP" sz="2200" dirty="0"/>
              <a:t>24</a:t>
            </a:r>
            <a:r>
              <a:rPr lang="ja-JP" altLang="en-US" sz="2200" dirty="0"/>
              <a:t>日　</a:t>
            </a:r>
          </a:p>
          <a:p>
            <a:pPr marL="0" indent="0">
              <a:buNone/>
            </a:pPr>
            <a:r>
              <a:rPr lang="ja-JP" altLang="en-US" sz="2200" dirty="0"/>
              <a:t>回収理由　２０２３年５月</a:t>
            </a:r>
            <a:r>
              <a:rPr lang="en-US" altLang="ja-JP" sz="2200" dirty="0"/>
              <a:t>25</a:t>
            </a:r>
            <a:r>
              <a:rPr lang="ja-JP" altLang="en-US" sz="2200" dirty="0"/>
              <a:t>日</a:t>
            </a:r>
            <a:endParaRPr lang="en-US" altLang="ja-JP" sz="2200" dirty="0"/>
          </a:p>
          <a:p>
            <a:pPr marL="0" indent="0">
              <a:buNone/>
            </a:pPr>
            <a:r>
              <a:rPr lang="ja-JP" altLang="en-US" sz="2200" dirty="0">
                <a:solidFill>
                  <a:srgbClr val="0E16B2"/>
                </a:solidFill>
              </a:rPr>
              <a:t>ミ</a:t>
            </a:r>
            <a:r>
              <a:rPr lang="en-US" altLang="ja-JP" sz="2200" dirty="0">
                <a:solidFill>
                  <a:srgbClr val="0E16B2"/>
                </a:solidFill>
              </a:rPr>
              <a:t>(1)</a:t>
            </a:r>
            <a:r>
              <a:rPr lang="ja-JP" altLang="en-US" sz="2200" dirty="0">
                <a:solidFill>
                  <a:srgbClr val="0E16B2"/>
                </a:solidFill>
              </a:rPr>
              <a:t>桂枝湯「タキザワ」</a:t>
            </a:r>
          </a:p>
          <a:p>
            <a:pPr marL="0" indent="0">
              <a:buNone/>
            </a:pPr>
            <a:r>
              <a:rPr lang="ja-JP" altLang="en-US" sz="2200" dirty="0">
                <a:solidFill>
                  <a:srgbClr val="0E16B2"/>
                </a:solidFill>
              </a:rPr>
              <a:t>出荷判定時の試験において、製品試験の一部が承認書に基づく試験方法により実施されていない疑いがあったため、再度、正式な試験方法で実施したところ、桂枝湯「タキザワ」（ロット番号：</a:t>
            </a:r>
            <a:r>
              <a:rPr lang="en-US" altLang="ja-JP" sz="2200" dirty="0">
                <a:solidFill>
                  <a:srgbClr val="0E16B2"/>
                </a:solidFill>
              </a:rPr>
              <a:t>GE0379</a:t>
            </a:r>
            <a:r>
              <a:rPr lang="ja-JP" altLang="en-US" sz="2200" dirty="0">
                <a:solidFill>
                  <a:srgbClr val="0E16B2"/>
                </a:solidFill>
              </a:rPr>
              <a:t>）のペオニフロリンの定量試験において、システム適合性が承認書に記載の試験方法では適合しないことが判明し、出荷試験時の状況を確認したところ、承認書どおり実施していないことが判明したため、使用期限内の上記ロットについて、自主回収することと致します。</a:t>
            </a:r>
          </a:p>
          <a:p>
            <a:pPr marL="0" indent="0">
              <a:buNone/>
            </a:pPr>
            <a:r>
              <a:rPr lang="en-US" altLang="ja-JP" sz="2200" dirty="0">
                <a:solidFill>
                  <a:srgbClr val="0E16B2"/>
                </a:solidFill>
              </a:rPr>
              <a:t>(2)</a:t>
            </a:r>
            <a:r>
              <a:rPr lang="ja-JP" altLang="en-US" sz="2200" dirty="0">
                <a:solidFill>
                  <a:srgbClr val="0E16B2"/>
                </a:solidFill>
              </a:rPr>
              <a:t>六味丸料「タキザワ」</a:t>
            </a:r>
          </a:p>
          <a:p>
            <a:pPr marL="0" indent="0">
              <a:buNone/>
            </a:pPr>
            <a:r>
              <a:rPr lang="ja-JP" altLang="en-US" sz="2200" dirty="0">
                <a:solidFill>
                  <a:srgbClr val="0E16B2"/>
                </a:solidFill>
              </a:rPr>
              <a:t>出荷判定時の試験において、製品試験の一部が承認書に基づく試験方法により実施されていない疑いがあったため、再度、正式な試験方法で実施したところ、六味丸料「タキザワ」（ロット番号：</a:t>
            </a:r>
            <a:r>
              <a:rPr lang="en-US" altLang="ja-JP" sz="2200" dirty="0">
                <a:solidFill>
                  <a:srgbClr val="0E16B2"/>
                </a:solidFill>
              </a:rPr>
              <a:t>BA1279</a:t>
            </a:r>
            <a:r>
              <a:rPr lang="ja-JP" altLang="en-US" sz="2200" dirty="0">
                <a:solidFill>
                  <a:srgbClr val="0E16B2"/>
                </a:solidFill>
              </a:rPr>
              <a:t>）のロガニンの定量試験において、システム適合性のシステム性能が承認書どおり実施すると不適になることが判明し、出荷試験時の状況を確認したところ、不適切な試験方法を行い規格を適合させていたことが判明いたしました。使用期限内の上記ロットについて、自主回収致します。</a:t>
            </a:r>
            <a:endParaRPr lang="en-US" altLang="ja-JP" sz="2200" dirty="0">
              <a:solidFill>
                <a:srgbClr val="0E16B2"/>
              </a:solidFill>
            </a:endParaRPr>
          </a:p>
          <a:p>
            <a:pPr marL="0" indent="0">
              <a:buNone/>
            </a:pPr>
            <a:r>
              <a:rPr lang="ja-JP" altLang="en-US" sz="2200" dirty="0">
                <a:solidFill>
                  <a:srgbClr val="C00000"/>
                </a:solidFill>
              </a:rPr>
              <a:t>⇒承認書通りしていなかったとのこと、これまで何度もチェックがあったのに気がつかなかったのでしょう。</a:t>
            </a:r>
            <a:endParaRPr lang="en-US" altLang="ja-JP" sz="2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3289</TotalTime>
  <Words>317</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(1)桂枝湯「タキザワ」 　　　　　　 (2)六味丸料「タキザワ」製品回収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282</cp:revision>
  <dcterms:created xsi:type="dcterms:W3CDTF">2015-03-05T03:29:01Z</dcterms:created>
  <dcterms:modified xsi:type="dcterms:W3CDTF">2023-06-28T01:24:38Z</dcterms:modified>
</cp:coreProperties>
</file>