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1" d="100"/>
          <a:sy n="61" d="100"/>
        </p:scale>
        <p:origin x="82"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888272"/>
          </a:xfrm>
        </p:spPr>
        <p:txBody>
          <a:bodyPr>
            <a:noAutofit/>
          </a:bodyPr>
          <a:lstStyle/>
          <a:p>
            <a:r>
              <a:rPr lang="ja-JP" altLang="en-US" sz="2800" dirty="0">
                <a:sym typeface="Wingdings" panose="05000000000000000000" pitchFamily="2" charset="2"/>
              </a:rPr>
              <a:t>販売名：ミルタックスパップ</a:t>
            </a:r>
            <a:r>
              <a:rPr lang="en-US" altLang="ja-JP" sz="2800" dirty="0">
                <a:sym typeface="Wingdings" panose="05000000000000000000" pitchFamily="2" charset="2"/>
              </a:rPr>
              <a:t>30mg</a:t>
            </a:r>
            <a:r>
              <a:rPr lang="ja-JP" altLang="en-US"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88274"/>
            <a:ext cx="12192000" cy="5969730"/>
          </a:xfrm>
        </p:spPr>
        <p:txBody>
          <a:bodyPr>
            <a:noAutofit/>
          </a:bodyPr>
          <a:lstStyle/>
          <a:p>
            <a:pPr marL="0" indent="0">
              <a:buNone/>
            </a:pPr>
            <a:r>
              <a:rPr lang="ja-JP" altLang="en-US" sz="2400" dirty="0"/>
              <a:t>対象ロット　　　　数量及　　　　　　出荷時期</a:t>
            </a:r>
            <a:endParaRPr lang="en-US" altLang="ja-JP" sz="2400" dirty="0"/>
          </a:p>
          <a:p>
            <a:pPr marL="0" indent="0">
              <a:buNone/>
            </a:pPr>
            <a:r>
              <a:rPr lang="ja-JP" altLang="en-US" sz="2400" dirty="0"/>
              <a:t>約</a:t>
            </a:r>
            <a:r>
              <a:rPr lang="en-US" altLang="ja-JP" sz="2400" dirty="0"/>
              <a:t>200</a:t>
            </a:r>
            <a:r>
              <a:rPr lang="ja-JP" altLang="en-US" sz="2400" dirty="0"/>
              <a:t>　　　　　　　約</a:t>
            </a:r>
            <a:r>
              <a:rPr lang="en-US" altLang="ja-JP" sz="2400" dirty="0"/>
              <a:t>20</a:t>
            </a:r>
            <a:r>
              <a:rPr lang="ja-JP" altLang="en-US" sz="2400" dirty="0"/>
              <a:t>万箱　　　　</a:t>
            </a:r>
            <a:r>
              <a:rPr lang="en-US" altLang="ja-JP" sz="2400" dirty="0"/>
              <a:t>2020</a:t>
            </a:r>
            <a:r>
              <a:rPr lang="ja-JP" altLang="en-US" sz="2400" dirty="0"/>
              <a:t>年</a:t>
            </a:r>
            <a:r>
              <a:rPr lang="en-US" altLang="ja-JP" sz="2400" dirty="0"/>
              <a:t>10</a:t>
            </a:r>
            <a:r>
              <a:rPr lang="ja-JP" altLang="en-US" sz="2400" dirty="0"/>
              <a:t>月</a:t>
            </a:r>
            <a:r>
              <a:rPr lang="en-US" altLang="ja-JP" sz="2400" dirty="0"/>
              <a:t>1</a:t>
            </a:r>
            <a:r>
              <a:rPr lang="ja-JP" altLang="en-US" sz="2400" dirty="0"/>
              <a:t>日～</a:t>
            </a:r>
            <a:r>
              <a:rPr lang="en-US" altLang="ja-JP" sz="2400" dirty="0"/>
              <a:t>2023</a:t>
            </a:r>
            <a:r>
              <a:rPr lang="ja-JP" altLang="en-US" sz="2400" dirty="0"/>
              <a:t>年</a:t>
            </a:r>
            <a:r>
              <a:rPr lang="en-US" altLang="ja-JP" sz="2400" dirty="0"/>
              <a:t>5</a:t>
            </a:r>
            <a:r>
              <a:rPr lang="ja-JP" altLang="en-US" sz="2400" dirty="0"/>
              <a:t>月</a:t>
            </a:r>
            <a:r>
              <a:rPr lang="en-US" altLang="ja-JP" sz="2400" dirty="0"/>
              <a:t>25</a:t>
            </a:r>
            <a:r>
              <a:rPr lang="ja-JP" altLang="en-US" sz="2400" dirty="0"/>
              <a:t>日　</a:t>
            </a:r>
          </a:p>
          <a:p>
            <a:pPr marL="0" indent="0">
              <a:buNone/>
            </a:pPr>
            <a:r>
              <a:rPr lang="ja-JP" altLang="en-US" sz="2600" dirty="0"/>
              <a:t>回収理由　２０２３年５月</a:t>
            </a:r>
            <a:r>
              <a:rPr lang="en-US" altLang="ja-JP" sz="2600" dirty="0"/>
              <a:t>29</a:t>
            </a:r>
            <a:r>
              <a:rPr lang="ja-JP" altLang="en-US" sz="2600" dirty="0"/>
              <a:t>日</a:t>
            </a:r>
            <a:endParaRPr lang="en-US" altLang="ja-JP" sz="2600" dirty="0"/>
          </a:p>
          <a:p>
            <a:pPr marL="0" indent="0">
              <a:buNone/>
            </a:pPr>
            <a:r>
              <a:rPr lang="ja-JP" altLang="en-US" sz="2600" dirty="0">
                <a:solidFill>
                  <a:srgbClr val="0E16B2"/>
                </a:solidFill>
              </a:rPr>
              <a:t>ミルタックスパップ</a:t>
            </a:r>
            <a:r>
              <a:rPr lang="en-US" altLang="ja-JP" sz="2600" dirty="0">
                <a:solidFill>
                  <a:srgbClr val="0E16B2"/>
                </a:solidFill>
              </a:rPr>
              <a:t>30mg</a:t>
            </a:r>
            <a:r>
              <a:rPr lang="ja-JP" altLang="en-US" sz="2600" dirty="0">
                <a:solidFill>
                  <a:srgbClr val="0E16B2"/>
                </a:solidFill>
              </a:rPr>
              <a:t>（製造番号：</a:t>
            </a:r>
            <a:r>
              <a:rPr lang="en-US" altLang="ja-JP" sz="2600" dirty="0">
                <a:solidFill>
                  <a:srgbClr val="0E16B2"/>
                </a:solidFill>
              </a:rPr>
              <a:t>CV019</a:t>
            </a:r>
            <a:r>
              <a:rPr lang="ja-JP" altLang="en-US" sz="2600" dirty="0">
                <a:solidFill>
                  <a:srgbClr val="0E16B2"/>
                </a:solidFill>
              </a:rPr>
              <a:t>、</a:t>
            </a:r>
            <a:r>
              <a:rPr lang="en-US" altLang="ja-JP" sz="2600" dirty="0">
                <a:solidFill>
                  <a:srgbClr val="0E16B2"/>
                </a:solidFill>
              </a:rPr>
              <a:t>CV022</a:t>
            </a:r>
            <a:r>
              <a:rPr lang="ja-JP" altLang="en-US" sz="2600" dirty="0">
                <a:solidFill>
                  <a:srgbClr val="0E16B2"/>
                </a:solidFill>
              </a:rPr>
              <a:t>）の安定性モニタリング（</a:t>
            </a:r>
            <a:r>
              <a:rPr lang="en-US" altLang="ja-JP" sz="2600" dirty="0">
                <a:solidFill>
                  <a:srgbClr val="0E16B2"/>
                </a:solidFill>
              </a:rPr>
              <a:t>24</a:t>
            </a:r>
            <a:r>
              <a:rPr lang="ja-JP" altLang="en-US" sz="2600" dirty="0">
                <a:solidFill>
                  <a:srgbClr val="0E16B2"/>
                </a:solidFill>
              </a:rPr>
              <a:t>箇月）において、定量試験が承認規格に適合しない結果が得られました。その他のロットにつきましても同様の結果を生じることが否定できないため使用期限内の全てのロットを自主回収することといたしました。</a:t>
            </a:r>
            <a:endParaRPr lang="en-US" altLang="ja-JP" sz="2600" dirty="0">
              <a:solidFill>
                <a:srgbClr val="0E16B2"/>
              </a:solidFill>
            </a:endParaRPr>
          </a:p>
          <a:p>
            <a:pPr marL="0" indent="0">
              <a:buNone/>
            </a:pPr>
            <a:r>
              <a:rPr lang="ja-JP" altLang="en-US" sz="2600" dirty="0">
                <a:solidFill>
                  <a:srgbClr val="C00000"/>
                </a:solidFill>
              </a:rPr>
              <a:t>⇒</a:t>
            </a:r>
            <a:endParaRPr lang="en-US" altLang="ja-JP" sz="2600" dirty="0">
              <a:solidFill>
                <a:srgbClr val="C00000"/>
              </a:solidFill>
            </a:endParaRPr>
          </a:p>
          <a:p>
            <a:pPr marL="0" indent="0">
              <a:buNone/>
            </a:pPr>
            <a:r>
              <a:rPr lang="ja-JP" altLang="en-US" sz="2600" dirty="0">
                <a:solidFill>
                  <a:srgbClr val="C00000"/>
                </a:solidFill>
              </a:rPr>
              <a:t>なぜもっと早く分からなかったのでしょうか？</a:t>
            </a:r>
            <a:endParaRPr lang="en-US" altLang="ja-JP" sz="2600" dirty="0">
              <a:solidFill>
                <a:srgbClr val="C00000"/>
              </a:solidFill>
            </a:endParaRPr>
          </a:p>
          <a:p>
            <a:pPr marL="0" indent="0">
              <a:buNone/>
            </a:pPr>
            <a:r>
              <a:rPr lang="ja-JP" altLang="en-US" sz="2600" dirty="0">
                <a:solidFill>
                  <a:srgbClr val="C00000"/>
                </a:solidFill>
              </a:rPr>
              <a:t>きっとギリギリ入っていたけれど、そのロットで</a:t>
            </a:r>
            <a:r>
              <a:rPr lang="en-US" altLang="ja-JP" sz="2600" dirty="0">
                <a:solidFill>
                  <a:srgbClr val="C00000"/>
                </a:solidFill>
              </a:rPr>
              <a:t>OOS</a:t>
            </a:r>
            <a:r>
              <a:rPr lang="ja-JP" altLang="en-US" sz="2600" dirty="0">
                <a:solidFill>
                  <a:srgbClr val="C00000"/>
                </a:solidFill>
              </a:rPr>
              <a:t>⇒不適合になり、回収が過去のロットも含めて広がったと思われます。</a:t>
            </a:r>
            <a:endParaRPr lang="en-US" altLang="ja-JP" sz="26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3276</TotalTime>
  <Words>133</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販売名：ミルタックスパップ30mg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280</cp:revision>
  <dcterms:created xsi:type="dcterms:W3CDTF">2015-03-05T03:29:01Z</dcterms:created>
  <dcterms:modified xsi:type="dcterms:W3CDTF">2023-06-28T01:12:06Z</dcterms:modified>
</cp:coreProperties>
</file>