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6B2"/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1" d="100"/>
          <a:sy n="61" d="100"/>
        </p:scale>
        <p:origin x="82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2023/6/28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888272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販売名：ラジレス錠</a:t>
            </a:r>
            <a:r>
              <a:rPr lang="en-US" altLang="ja-JP" sz="2800" dirty="0">
                <a:sym typeface="Wingdings" panose="05000000000000000000" pitchFamily="2" charset="2"/>
              </a:rPr>
              <a:t>150mg </a:t>
            </a:r>
            <a:r>
              <a:rPr lang="ja-JP" altLang="en-US" sz="2800" dirty="0">
                <a:sym typeface="Wingdings" panose="05000000000000000000" pitchFamily="2" charset="2"/>
              </a:rPr>
              <a:t> 　　　　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888274"/>
            <a:ext cx="12192000" cy="59697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対象ロット　　　　数量及　　　　　　出荷時期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８　　　　　　　　約</a:t>
            </a:r>
            <a:r>
              <a:rPr lang="en-US" altLang="ja-JP" sz="2400" dirty="0"/>
              <a:t>7.2</a:t>
            </a:r>
            <a:r>
              <a:rPr lang="ja-JP" altLang="en-US" sz="2400" dirty="0"/>
              <a:t>万箱　　　　</a:t>
            </a:r>
            <a:r>
              <a:rPr lang="en-US" altLang="ja-JP" sz="2400" dirty="0"/>
              <a:t>2020</a:t>
            </a:r>
            <a:r>
              <a:rPr lang="ja-JP" altLang="en-US" sz="2400" dirty="0"/>
              <a:t>年</a:t>
            </a:r>
            <a:r>
              <a:rPr lang="en-US" altLang="ja-JP" sz="2400" dirty="0"/>
              <a:t>12</a:t>
            </a:r>
            <a:r>
              <a:rPr lang="ja-JP" altLang="en-US" sz="2400" dirty="0"/>
              <a:t>月</a:t>
            </a:r>
            <a:r>
              <a:rPr lang="en-US" altLang="ja-JP" sz="2400" dirty="0"/>
              <a:t>21</a:t>
            </a:r>
            <a:r>
              <a:rPr lang="ja-JP" altLang="en-US" sz="2400" dirty="0"/>
              <a:t>日～</a:t>
            </a:r>
            <a:r>
              <a:rPr lang="en-US" altLang="ja-JP" sz="2400" dirty="0"/>
              <a:t>2021</a:t>
            </a:r>
            <a:r>
              <a:rPr lang="ja-JP" altLang="en-US" sz="2400" dirty="0"/>
              <a:t>年</a:t>
            </a:r>
            <a:r>
              <a:rPr lang="en-US" altLang="ja-JP" sz="2400" dirty="0"/>
              <a:t>4</a:t>
            </a:r>
            <a:r>
              <a:rPr lang="ja-JP" altLang="en-US" sz="2400" dirty="0"/>
              <a:t>月</a:t>
            </a:r>
            <a:r>
              <a:rPr lang="en-US" altLang="ja-JP" sz="2400" dirty="0"/>
              <a:t>9</a:t>
            </a:r>
            <a:r>
              <a:rPr lang="ja-JP" altLang="en-US" sz="2400" dirty="0"/>
              <a:t>日　</a:t>
            </a:r>
          </a:p>
          <a:p>
            <a:pPr marL="0" indent="0">
              <a:buNone/>
            </a:pPr>
            <a:r>
              <a:rPr lang="ja-JP" altLang="en-US" sz="2600" dirty="0"/>
              <a:t>回収理由　２０２３年５月</a:t>
            </a:r>
            <a:r>
              <a:rPr lang="en-US" altLang="ja-JP" sz="2600" dirty="0"/>
              <a:t>15</a:t>
            </a:r>
            <a:r>
              <a:rPr lang="ja-JP" altLang="en-US" sz="2600" dirty="0"/>
              <a:t>日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>
                <a:solidFill>
                  <a:srgbClr val="0E16B2"/>
                </a:solidFill>
              </a:rPr>
              <a:t>原薬の純度試験を、製造販売承認書に記載されている方法（キャピラリー電気泳動法）ではない代替試験方法（</a:t>
            </a:r>
            <a:r>
              <a:rPr lang="en-US" altLang="ja-JP" sz="2600" dirty="0">
                <a:solidFill>
                  <a:srgbClr val="0E16B2"/>
                </a:solidFill>
              </a:rPr>
              <a:t>HPLC</a:t>
            </a:r>
            <a:r>
              <a:rPr lang="ja-JP" altLang="en-US" sz="2600" dirty="0">
                <a:solidFill>
                  <a:srgbClr val="0E16B2"/>
                </a:solidFill>
              </a:rPr>
              <a:t>法）で行っていたため、該当する製造番号の製品を回収いたします。</a:t>
            </a:r>
            <a:endParaRPr lang="en-US" altLang="ja-JP" sz="2600" dirty="0">
              <a:solidFill>
                <a:srgbClr val="0E16B2"/>
              </a:solidFill>
            </a:endParaRPr>
          </a:p>
          <a:p>
            <a:pPr marL="0" indent="0">
              <a:buNone/>
            </a:pPr>
            <a:r>
              <a:rPr lang="ja-JP" altLang="en-US" sz="2600" dirty="0">
                <a:solidFill>
                  <a:srgbClr val="C00000"/>
                </a:solidFill>
              </a:rPr>
              <a:t>⇒</a:t>
            </a:r>
            <a:endParaRPr lang="en-US" altLang="ja-JP" sz="2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2600" dirty="0">
                <a:solidFill>
                  <a:srgbClr val="C00000"/>
                </a:solidFill>
              </a:rPr>
              <a:t>代替試験法は日局でも</a:t>
            </a:r>
            <a:r>
              <a:rPr lang="en-US" altLang="ja-JP" sz="2600" dirty="0">
                <a:solidFill>
                  <a:srgbClr val="C00000"/>
                </a:solidFill>
              </a:rPr>
              <a:t>OK</a:t>
            </a:r>
            <a:r>
              <a:rPr lang="ja-JP" altLang="en-US" sz="2600" dirty="0">
                <a:solidFill>
                  <a:srgbClr val="C00000"/>
                </a:solidFill>
              </a:rPr>
              <a:t>です。</a:t>
            </a:r>
            <a:r>
              <a:rPr lang="en-US" altLang="ja-JP" sz="2600" dirty="0">
                <a:solidFill>
                  <a:srgbClr val="C00000"/>
                </a:solidFill>
              </a:rPr>
              <a:t>2023</a:t>
            </a:r>
            <a:r>
              <a:rPr lang="ja-JP" altLang="en-US" sz="2600" dirty="0">
                <a:solidFill>
                  <a:srgbClr val="C00000"/>
                </a:solidFill>
              </a:rPr>
              <a:t>年</a:t>
            </a:r>
            <a:r>
              <a:rPr lang="en-US" altLang="ja-JP" sz="2600" dirty="0">
                <a:solidFill>
                  <a:srgbClr val="C00000"/>
                </a:solidFill>
              </a:rPr>
              <a:t>6</a:t>
            </a:r>
            <a:r>
              <a:rPr lang="ja-JP" altLang="en-US" sz="2600" dirty="0">
                <a:solidFill>
                  <a:srgbClr val="C00000"/>
                </a:solidFill>
              </a:rPr>
              <a:t>月</a:t>
            </a:r>
            <a:r>
              <a:rPr lang="en-US" altLang="ja-JP" sz="2600" dirty="0">
                <a:solidFill>
                  <a:srgbClr val="C00000"/>
                </a:solidFill>
              </a:rPr>
              <a:t>21</a:t>
            </a:r>
            <a:r>
              <a:rPr lang="ja-JP" altLang="en-US" sz="2600" dirty="0">
                <a:solidFill>
                  <a:srgbClr val="C00000"/>
                </a:solidFill>
              </a:rPr>
              <a:t>日の通知で、ようやくそれを</a:t>
            </a:r>
            <a:r>
              <a:rPr lang="en-US" altLang="ja-JP" sz="2600" dirty="0">
                <a:solidFill>
                  <a:srgbClr val="C00000"/>
                </a:solidFill>
              </a:rPr>
              <a:t>OK</a:t>
            </a:r>
            <a:r>
              <a:rPr lang="ja-JP" altLang="en-US" sz="2600" dirty="0">
                <a:solidFill>
                  <a:srgbClr val="C00000"/>
                </a:solidFill>
              </a:rPr>
              <a:t>と出しました。多分、代替試験法＝回収は間違いで、変更管理やバリデーションの不備を問題にしたのでしょう。ただ監麻課としては代替試験＝回収のイメージを高めたいために、この理由にさせたと思います。</a:t>
            </a:r>
            <a:endParaRPr lang="en-US" altLang="ja-JP" sz="2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3267</TotalTime>
  <Words>151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販売名：ラジレス錠150mg  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279</cp:revision>
  <dcterms:created xsi:type="dcterms:W3CDTF">2015-03-05T03:29:01Z</dcterms:created>
  <dcterms:modified xsi:type="dcterms:W3CDTF">2023-06-28T01:03:18Z</dcterms:modified>
</cp:coreProperties>
</file>