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6" d="100"/>
          <a:sy n="56" d="100"/>
        </p:scale>
        <p:origin x="72"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ナフトピジル</a:t>
            </a:r>
            <a:r>
              <a:rPr lang="en-US" altLang="ja-JP" sz="2800" dirty="0">
                <a:sym typeface="Wingdings" panose="05000000000000000000" pitchFamily="2" charset="2"/>
              </a:rPr>
              <a:t>OD</a:t>
            </a:r>
            <a:r>
              <a:rPr lang="ja-JP" altLang="en-US" sz="2800" dirty="0">
                <a:sym typeface="Wingdings" panose="05000000000000000000" pitchFamily="2" charset="2"/>
              </a:rPr>
              <a:t>錠５０ｍｇ「タナベ」</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ナフトピジル</a:t>
            </a:r>
            <a:r>
              <a:rPr lang="en-US" altLang="ja-JP" sz="2800" dirty="0">
                <a:sym typeface="Wingdings" panose="05000000000000000000" pitchFamily="2" charset="2"/>
              </a:rPr>
              <a:t>OD</a:t>
            </a:r>
            <a:r>
              <a:rPr lang="ja-JP" altLang="en-US" sz="2800" dirty="0">
                <a:sym typeface="Wingdings" panose="05000000000000000000" pitchFamily="2" charset="2"/>
              </a:rPr>
              <a:t>錠７５ｍｇ「タナベ」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400" dirty="0"/>
              <a:t>対象ロット　　　　数量及　　　　　　出荷時期　</a:t>
            </a:r>
          </a:p>
          <a:p>
            <a:pPr marL="0" indent="0">
              <a:buNone/>
            </a:pPr>
            <a:r>
              <a:rPr lang="ja-JP" altLang="en-US" sz="2400" dirty="0"/>
              <a:t>２ロット　　　　</a:t>
            </a:r>
            <a:r>
              <a:rPr lang="en-US" altLang="ja-JP" sz="2400" dirty="0"/>
              <a:t>5,278</a:t>
            </a:r>
            <a:r>
              <a:rPr lang="ja-JP" altLang="en-US" sz="2400" dirty="0"/>
              <a:t>箱　　　２０</a:t>
            </a:r>
            <a:r>
              <a:rPr lang="en-US" altLang="ja-JP" sz="2400" dirty="0"/>
              <a:t>21</a:t>
            </a:r>
            <a:r>
              <a:rPr lang="ja-JP" altLang="en-US" sz="2400" dirty="0"/>
              <a:t>年</a:t>
            </a:r>
            <a:r>
              <a:rPr lang="en-US" altLang="ja-JP" sz="2400" dirty="0"/>
              <a:t>10</a:t>
            </a:r>
            <a:r>
              <a:rPr lang="ja-JP" altLang="en-US" sz="2400" dirty="0"/>
              <a:t>月</a:t>
            </a:r>
            <a:r>
              <a:rPr lang="en-US" altLang="ja-JP" sz="2400" dirty="0"/>
              <a:t>21</a:t>
            </a:r>
            <a:r>
              <a:rPr lang="ja-JP" altLang="en-US" sz="2400" dirty="0"/>
              <a:t>日～２０２２年１月</a:t>
            </a:r>
            <a:r>
              <a:rPr lang="en-US" altLang="ja-JP" sz="2400" dirty="0"/>
              <a:t>27</a:t>
            </a:r>
            <a:r>
              <a:rPr lang="ja-JP" altLang="en-US" sz="2400" dirty="0"/>
              <a:t>日</a:t>
            </a:r>
            <a:endParaRPr lang="en-US" altLang="ja-JP" sz="2600" dirty="0"/>
          </a:p>
          <a:p>
            <a:pPr marL="0" indent="0">
              <a:buNone/>
            </a:pPr>
            <a:r>
              <a:rPr lang="ja-JP" altLang="en-US" sz="2600" dirty="0"/>
              <a:t>回収理由　２０２３年３月１日</a:t>
            </a:r>
            <a:endParaRPr lang="en-US" altLang="ja-JP" sz="2600" dirty="0"/>
          </a:p>
          <a:p>
            <a:pPr marL="0" indent="0">
              <a:buNone/>
            </a:pPr>
            <a:r>
              <a:rPr lang="ja-JP" altLang="en-US" sz="2600" dirty="0">
                <a:solidFill>
                  <a:srgbClr val="0E16B2"/>
                </a:solidFill>
              </a:rPr>
              <a:t>他社製販品において異種成分であるテルミサルタンが認められたため、同じ製造設備を使用した当該ロットについても調べたところ、同様にテルミサルタンが検出されました。検出されたテルミサルタンは極めて微量でしたが、安全性への影響が完全には否定できないため自主回収いたします。</a:t>
            </a:r>
          </a:p>
          <a:p>
            <a:pPr marL="0" indent="0">
              <a:buNone/>
            </a:pPr>
            <a:r>
              <a:rPr lang="ja-JP" altLang="en-US" sz="2600" dirty="0"/>
              <a:t>危惧される具体的な健康被害</a:t>
            </a:r>
          </a:p>
          <a:p>
            <a:pPr marL="0" indent="0">
              <a:buNone/>
            </a:pPr>
            <a:r>
              <a:rPr lang="ja-JP" altLang="en-US" sz="2600" dirty="0"/>
              <a:t>混入が認められたテルミサルタンは高血圧症の薬であり、排尿障害治療薬であるナフトピジルとの相互作用として、低血圧の恐れがありますが、混入量が極めて微量であることから、重篤な健康被害が発生する恐れは無いと考えております。</a:t>
            </a:r>
          </a:p>
          <a:p>
            <a:pPr marL="0" indent="0">
              <a:buNone/>
            </a:pPr>
            <a:r>
              <a:rPr lang="ja-JP" altLang="en-US" sz="2600" dirty="0"/>
              <a:t>なお、現在までに、本件に起因すると考えられる健康被害の報告は受けておりません。</a:t>
            </a:r>
            <a:r>
              <a:rPr lang="ja-JP" altLang="en-US" sz="2600" dirty="0">
                <a:solidFill>
                  <a:srgbClr val="C00000"/>
                </a:solidFill>
              </a:rPr>
              <a:t>⇒</a:t>
            </a:r>
            <a:endParaRPr lang="en-US" altLang="ja-JP" sz="2600" dirty="0">
              <a:solidFill>
                <a:srgbClr val="C00000"/>
              </a:solidFill>
            </a:endParaRPr>
          </a:p>
          <a:p>
            <a:pPr marL="0" indent="0">
              <a:buNone/>
            </a:pPr>
            <a:r>
              <a:rPr lang="ja-JP" altLang="en-US" sz="2600">
                <a:solidFill>
                  <a:srgbClr val="C00000"/>
                </a:solidFill>
              </a:rPr>
              <a:t>異種品コンタミでの製品</a:t>
            </a:r>
            <a:r>
              <a:rPr lang="ja-JP" altLang="en-US" sz="2600" dirty="0">
                <a:solidFill>
                  <a:srgbClr val="C00000"/>
                </a:solidFill>
              </a:rPr>
              <a:t>回収です。洗浄バリデーションの基準はどうだった</a:t>
            </a:r>
            <a:r>
              <a:rPr lang="ja-JP" altLang="en-US" sz="2600">
                <a:solidFill>
                  <a:srgbClr val="C00000"/>
                </a:solidFill>
              </a:rPr>
              <a:t>のでしょう？</a:t>
            </a:r>
            <a:endParaRPr lang="en-US" altLang="ja-JP"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3231</TotalTime>
  <Words>209</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(1)ナフトピジルOD錠５０ｍｇ「タナベ」 　　　　　　(2)ナフトピジルOD錠７５ｍｇ「タナベ」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271</cp:revision>
  <dcterms:created xsi:type="dcterms:W3CDTF">2015-03-05T03:29:01Z</dcterms:created>
  <dcterms:modified xsi:type="dcterms:W3CDTF">2023-03-01T10:15:18Z</dcterms:modified>
</cp:coreProperties>
</file>