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1" d="100"/>
          <a:sy n="31" d="100"/>
        </p:scale>
        <p:origin x="78" y="9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2016/4/12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1662708"/>
          </a:xfrm>
        </p:spPr>
        <p:txBody>
          <a:bodyPr>
            <a:normAutofit/>
          </a:bodyPr>
          <a:lstStyle/>
          <a:p>
            <a:r>
              <a:rPr lang="ja-JP" altLang="en-US" sz="3200" dirty="0" smtClean="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ja-JP" altLang="en-US" sz="3200" dirty="0">
                <a:sym typeface="Wingdings" panose="05000000000000000000" pitchFamily="2" charset="2"/>
              </a:rPr>
              <a:t>　</a:t>
            </a:r>
            <a:r>
              <a:rPr lang="ja-JP" altLang="en-US" sz="3200" dirty="0" smtClean="0">
                <a:sym typeface="Wingdings" panose="05000000000000000000" pitchFamily="2" charset="2"/>
              </a:rPr>
              <a:t>スクリット</a:t>
            </a:r>
            <a:r>
              <a:rPr lang="ja-JP" altLang="en-US" sz="3200" dirty="0">
                <a:sym typeface="Wingdings" panose="05000000000000000000" pitchFamily="2" charset="2"/>
              </a:rPr>
              <a:t>配合</a:t>
            </a:r>
            <a:r>
              <a:rPr lang="ja-JP" altLang="en-US" sz="3200" dirty="0" smtClean="0">
                <a:sym typeface="Wingdings" panose="05000000000000000000" pitchFamily="2" charset="2"/>
              </a:rPr>
              <a:t>内用剤</a:t>
            </a:r>
            <a:r>
              <a:rPr lang="en-US" altLang="ja-JP" sz="3200" dirty="0" smtClean="0">
                <a:sym typeface="Wingdings" panose="05000000000000000000" pitchFamily="2" charset="2"/>
              </a:rPr>
              <a:t> </a:t>
            </a:r>
            <a:r>
              <a:rPr lang="ja-JP" altLang="en-US" sz="3200" dirty="0">
                <a:sym typeface="Wingdings" panose="05000000000000000000" pitchFamily="2" charset="2"/>
              </a:rPr>
              <a:t>　　 </a:t>
            </a:r>
            <a:r>
              <a:rPr lang="ja-JP" altLang="en-US" sz="3200" dirty="0" smtClean="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2189749"/>
            <a:ext cx="12191999" cy="4668252"/>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a:t>
            </a:r>
            <a:r>
              <a:rPr lang="ja-JP" altLang="en-US" sz="3200" b="1" dirty="0" smtClean="0">
                <a:solidFill>
                  <a:srgbClr val="002060"/>
                </a:solidFill>
              </a:rPr>
              <a:t>数量及び</a:t>
            </a:r>
            <a:r>
              <a:rPr lang="ja-JP" altLang="en-US" sz="3200" b="1" dirty="0">
                <a:solidFill>
                  <a:srgbClr val="002060"/>
                </a:solidFill>
              </a:rPr>
              <a:t>出荷</a:t>
            </a:r>
            <a:r>
              <a:rPr lang="ja-JP" altLang="en-US" sz="3200" b="1" dirty="0" smtClean="0">
                <a:solidFill>
                  <a:srgbClr val="002060"/>
                </a:solidFill>
              </a:rPr>
              <a:t>時期　　</a:t>
            </a:r>
            <a:endParaRPr lang="en-US" altLang="ja-JP" sz="3200" b="1" dirty="0" smtClean="0">
              <a:solidFill>
                <a:srgbClr val="002060"/>
              </a:solidFill>
            </a:endParaRPr>
          </a:p>
          <a:p>
            <a:pPr marL="0" indent="0">
              <a:buNone/>
            </a:pPr>
            <a:r>
              <a:rPr lang="ja-JP" altLang="en-US" dirty="0"/>
              <a:t>対象ロット</a:t>
            </a:r>
            <a:r>
              <a:rPr lang="ja-JP" altLang="en-US" dirty="0" smtClean="0"/>
              <a:t>：</a:t>
            </a:r>
            <a:r>
              <a:rPr lang="ja-JP" altLang="en-US" dirty="0" smtClean="0"/>
              <a:t>約９５ロット</a:t>
            </a:r>
            <a:endParaRPr lang="en-US" altLang="ja-JP" dirty="0"/>
          </a:p>
          <a:p>
            <a:pPr marL="0" indent="0">
              <a:buNone/>
            </a:pPr>
            <a:r>
              <a:rPr lang="ja-JP" altLang="en-US" dirty="0"/>
              <a:t>数　　量　</a:t>
            </a:r>
            <a:r>
              <a:rPr lang="ja-JP" altLang="en-US" dirty="0" smtClean="0"/>
              <a:t>：約５万箱</a:t>
            </a:r>
            <a:endParaRPr lang="en-US" altLang="ja-JP" dirty="0" smtClean="0"/>
          </a:p>
          <a:p>
            <a:pPr marL="0" indent="0">
              <a:buNone/>
            </a:pPr>
            <a:r>
              <a:rPr lang="ja-JP" altLang="en-US" dirty="0" smtClean="0"/>
              <a:t>出荷</a:t>
            </a:r>
            <a:r>
              <a:rPr lang="ja-JP" altLang="en-US" dirty="0"/>
              <a:t>時期　</a:t>
            </a:r>
            <a:r>
              <a:rPr lang="ja-JP" altLang="en-US" dirty="0" smtClean="0"/>
              <a:t>：</a:t>
            </a:r>
            <a:endParaRPr lang="en-US" altLang="ja-JP" dirty="0" smtClean="0"/>
          </a:p>
          <a:p>
            <a:pPr marL="0" indent="0">
              <a:buNone/>
            </a:pPr>
            <a:r>
              <a:rPr lang="ja-JP" altLang="en-US" dirty="0"/>
              <a:t>平成</a:t>
            </a:r>
            <a:r>
              <a:rPr lang="ja-JP" altLang="en-US" dirty="0" smtClean="0"/>
              <a:t>２５年４月１０日</a:t>
            </a:r>
            <a:r>
              <a:rPr lang="ja-JP" altLang="en-US" dirty="0"/>
              <a:t>～平成</a:t>
            </a:r>
            <a:r>
              <a:rPr lang="ja-JP" altLang="en-US" dirty="0" smtClean="0"/>
              <a:t>２</a:t>
            </a:r>
            <a:r>
              <a:rPr lang="ja-JP" altLang="en-US" dirty="0" smtClean="0"/>
              <a:t>８</a:t>
            </a:r>
            <a:r>
              <a:rPr lang="ja-JP" altLang="en-US" dirty="0" smtClean="0"/>
              <a:t>年２月２９日</a:t>
            </a:r>
            <a:endParaRPr lang="ja-JP" altLang="en-US"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1"/>
            <a:ext cx="12192000" cy="506186"/>
          </a:xfrm>
        </p:spPr>
        <p:txBody>
          <a:bodyPr>
            <a:normAutofit fontScale="90000"/>
          </a:bodyPr>
          <a:lstStyle/>
          <a:p>
            <a:r>
              <a:rPr lang="ja-JP" altLang="en-US" sz="3600" dirty="0"/>
              <a:t>販売名：スクリット配合内用剤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977462"/>
            <a:ext cx="12191999" cy="5880539"/>
          </a:xfrm>
        </p:spPr>
        <p:txBody>
          <a:bodyPr>
            <a:normAutofit/>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2016</a:t>
            </a:r>
            <a:r>
              <a:rPr lang="ja-JP" altLang="en-US" dirty="0" smtClean="0"/>
              <a:t>年３月</a:t>
            </a:r>
            <a:r>
              <a:rPr lang="ja-JP" altLang="en-US" dirty="0"/>
              <a:t>１</a:t>
            </a:r>
            <a:r>
              <a:rPr lang="ja-JP" altLang="en-US" dirty="0" smtClean="0"/>
              <a:t>日</a:t>
            </a:r>
            <a:endParaRPr lang="ja-JP" altLang="en-US" dirty="0"/>
          </a:p>
          <a:p>
            <a:pPr marL="0" indent="0">
              <a:buNone/>
            </a:pPr>
            <a:r>
              <a:rPr lang="ja-JP" altLang="en-US" dirty="0"/>
              <a:t>長期安定性試験の定量試験において、承認規格に適合しない結果が確認されました。原因調査の結果、充填</a:t>
            </a:r>
            <a:r>
              <a:rPr lang="ja-JP" altLang="en-US" dirty="0" smtClean="0"/>
              <a:t>工程で</a:t>
            </a:r>
            <a:r>
              <a:rPr lang="ja-JP" altLang="en-US" dirty="0"/>
              <a:t>顆粒の偏析が生じて</a:t>
            </a:r>
            <a:r>
              <a:rPr lang="en-US" altLang="ja-JP" dirty="0"/>
              <a:t>4</a:t>
            </a:r>
            <a:r>
              <a:rPr lang="ja-JP" altLang="en-US" dirty="0"/>
              <a:t>種類の主成分のうち一部の成分の含量が承認規格に適合しない包装品が発生している</a:t>
            </a:r>
            <a:r>
              <a:rPr lang="ja-JP" altLang="en-US" dirty="0" smtClean="0"/>
              <a:t>可能性</a:t>
            </a:r>
            <a:r>
              <a:rPr lang="ja-JP" altLang="en-US" dirty="0"/>
              <a:t>が考えられました。これまでに同じ充填工程で包装した本製品への影響が否定できないため、使用期限内</a:t>
            </a:r>
            <a:r>
              <a:rPr lang="ja-JP" altLang="en-US" dirty="0" smtClean="0"/>
              <a:t>の全ロット</a:t>
            </a:r>
            <a:r>
              <a:rPr lang="ja-JP" altLang="en-US" dirty="0"/>
              <a:t>について、自主回収することと致しました。</a:t>
            </a:r>
          </a:p>
          <a:p>
            <a:pPr marL="0" indent="0">
              <a:buNone/>
            </a:pPr>
            <a:endParaRPr lang="ja-JP" altLang="en-US" sz="1300" dirty="0"/>
          </a:p>
          <a:p>
            <a:pPr marL="0" indent="0">
              <a:buNone/>
            </a:pPr>
            <a:r>
              <a:rPr lang="ja-JP" altLang="en-US" sz="3000" dirty="0" smtClean="0"/>
              <a:t>⇒顆粒の偏析の発生とのこと。ロット内の均質性が確保されていなかったものと推定される。製造中に設備内に付着した粉を掻き落としたり、ハンマーで外から叩いて粉を落とす作業を行っている場合がある。その掻き落とされた粉が均質であるかのバリデーションが必須になる。</a:t>
            </a:r>
            <a:endParaRPr lang="en-US" altLang="ja-JP" sz="3000" dirty="0" smtClean="0"/>
          </a:p>
          <a:p>
            <a:pPr marL="0" indent="0">
              <a:buNone/>
            </a:pPr>
            <a:r>
              <a:rPr lang="en-US" altLang="ja-JP" sz="3000" dirty="0" smtClean="0"/>
              <a:t>QC</a:t>
            </a:r>
            <a:r>
              <a:rPr lang="ja-JP" altLang="en-US" sz="3000" dirty="0" smtClean="0"/>
              <a:t>は現場の作業をよく知ってサンプリング計画を立てる。現場は均質でない作業があれば</a:t>
            </a:r>
            <a:r>
              <a:rPr lang="en-US" altLang="ja-JP" sz="3000" dirty="0" smtClean="0"/>
              <a:t>QC</a:t>
            </a:r>
            <a:r>
              <a:rPr lang="ja-JP" altLang="en-US" sz="3000" dirty="0" smtClean="0"/>
              <a:t>に評価を依頼するなどができるとよい。</a:t>
            </a:r>
            <a:endParaRPr lang="en-US" altLang="ja-JP" sz="32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830</TotalTime>
  <Words>15</Words>
  <Application>Microsoft Office PowerPoint</Application>
  <PresentationFormat>ワイド画面</PresentationFormat>
  <Paragraphs>12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スクリット配合内用剤 　　 製品回収</vt:lpstr>
      <vt:lpstr>販売名：スクリット配合内用剤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58</cp:revision>
  <dcterms:created xsi:type="dcterms:W3CDTF">2015-03-05T03:29:01Z</dcterms:created>
  <dcterms:modified xsi:type="dcterms:W3CDTF">2016-04-12T16:27:59Z</dcterms:modified>
</cp:coreProperties>
</file>