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1"/>
            <a:ext cx="12192000" cy="1047205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販売名</a:t>
            </a:r>
            <a:r>
              <a:rPr lang="ja-JP" altLang="en-US" sz="3600" dirty="0"/>
              <a:t>：リオベル配合錠</a:t>
            </a:r>
            <a:r>
              <a:rPr lang="ja-JP" altLang="en-US" sz="3600" dirty="0" smtClean="0"/>
              <a:t>ＬＤ</a:t>
            </a:r>
            <a:r>
              <a:rPr lang="ja-JP" altLang="en-US" sz="3600" dirty="0" smtClean="0"/>
              <a:t>　     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89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対象</a:t>
            </a:r>
            <a:r>
              <a:rPr lang="ja-JP" altLang="en-US" sz="3200" b="1" dirty="0">
                <a:solidFill>
                  <a:srgbClr val="002060"/>
                </a:solidFill>
              </a:rPr>
              <a:t>ロット、数量及び出荷時期</a:t>
            </a:r>
          </a:p>
          <a:p>
            <a:pPr marL="0" indent="0">
              <a:buNone/>
            </a:pPr>
            <a:r>
              <a:rPr lang="ja-JP" altLang="en-US" dirty="0"/>
              <a:t>対象ロット：Ｏ０８５、Ｏ０８６、Ｏ０８７、Ｏ０８８、Ｏ０８９</a:t>
            </a:r>
          </a:p>
          <a:p>
            <a:pPr marL="0" indent="0">
              <a:buNone/>
            </a:pPr>
            <a:r>
              <a:rPr lang="ja-JP" altLang="en-US" dirty="0"/>
              <a:t>数量　　　：８５５４箱（ロットＯ０８５　１箱１００錠入り）</a:t>
            </a:r>
          </a:p>
          <a:p>
            <a:pPr marL="0" indent="0">
              <a:buNone/>
            </a:pPr>
            <a:r>
              <a:rPr lang="ja-JP" altLang="en-US" dirty="0"/>
              <a:t>　　　　　　９１２４箱（ロットＯ０８６　１箱１００錠入り）</a:t>
            </a:r>
          </a:p>
          <a:p>
            <a:pPr marL="0" indent="0">
              <a:buNone/>
            </a:pPr>
            <a:r>
              <a:rPr lang="ja-JP" altLang="en-US" dirty="0"/>
              <a:t>　　　　　　９３６４箱（ロットＯ０８７　１箱１００錠入り）</a:t>
            </a:r>
          </a:p>
          <a:p>
            <a:pPr marL="0" indent="0">
              <a:buNone/>
            </a:pPr>
            <a:r>
              <a:rPr lang="ja-JP" altLang="en-US" dirty="0"/>
              <a:t>　　　　　　６２３８箱（ロットＯ０８８　１箱１００錠入り）</a:t>
            </a:r>
          </a:p>
          <a:p>
            <a:pPr marL="0" indent="0">
              <a:buNone/>
            </a:pPr>
            <a:r>
              <a:rPr lang="ja-JP" altLang="en-US" dirty="0"/>
              <a:t>　　　　　　　６１３箱（ロットＯ０８８　１箱５００錠入り）</a:t>
            </a:r>
          </a:p>
          <a:p>
            <a:pPr marL="0" indent="0">
              <a:buNone/>
            </a:pPr>
            <a:r>
              <a:rPr lang="ja-JP" altLang="en-US" dirty="0"/>
              <a:t>　　　　　　１９５３箱（ロットＯ０８９　１箱５００錠入り）</a:t>
            </a:r>
          </a:p>
          <a:p>
            <a:pPr marL="0" indent="0">
              <a:buNone/>
            </a:pPr>
            <a:r>
              <a:rPr lang="ja-JP" altLang="en-US" dirty="0"/>
              <a:t>出荷時期　：平成２７年２月９日～平成２７年４月１日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2522"/>
            <a:ext cx="12192000" cy="477078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販売名</a:t>
            </a:r>
            <a:r>
              <a:rPr lang="ja-JP" altLang="en-US" sz="3600" dirty="0"/>
              <a:t>：リオベル配合錠</a:t>
            </a:r>
            <a:r>
              <a:rPr lang="ja-JP" altLang="en-US" sz="3600" dirty="0" smtClean="0"/>
              <a:t>ＬＤ</a:t>
            </a:r>
            <a:r>
              <a:rPr lang="ja-JP" altLang="en-US" sz="3600" dirty="0" smtClean="0"/>
              <a:t>　     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15617"/>
            <a:ext cx="12192000" cy="614238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ja-JP" altLang="en-US" sz="6700" b="1" dirty="0" smtClean="0">
                <a:solidFill>
                  <a:srgbClr val="002060"/>
                </a:solidFill>
              </a:rPr>
              <a:t>回収理由　</a:t>
            </a:r>
            <a:r>
              <a:rPr lang="en-US" altLang="ja-JP" sz="6700" dirty="0" smtClean="0">
                <a:solidFill>
                  <a:srgbClr val="002060"/>
                </a:solidFill>
              </a:rPr>
              <a:t>2015</a:t>
            </a:r>
            <a:r>
              <a:rPr lang="ja-JP" altLang="en-US" sz="6700" dirty="0" smtClean="0">
                <a:solidFill>
                  <a:srgbClr val="002060"/>
                </a:solidFill>
              </a:rPr>
              <a:t>年</a:t>
            </a:r>
            <a:r>
              <a:rPr lang="ja-JP" altLang="en-US" sz="6700" dirty="0" smtClean="0">
                <a:solidFill>
                  <a:srgbClr val="002060"/>
                </a:solidFill>
              </a:rPr>
              <a:t>４</a:t>
            </a:r>
            <a:r>
              <a:rPr lang="ja-JP" altLang="en-US" sz="6700" dirty="0" smtClean="0">
                <a:solidFill>
                  <a:srgbClr val="002060"/>
                </a:solidFill>
              </a:rPr>
              <a:t>月</a:t>
            </a:r>
            <a:r>
              <a:rPr lang="ja-JP" altLang="en-US" sz="6700" dirty="0" smtClean="0">
                <a:solidFill>
                  <a:srgbClr val="002060"/>
                </a:solidFill>
              </a:rPr>
              <a:t>２</a:t>
            </a:r>
            <a:r>
              <a:rPr lang="ja-JP" altLang="en-US" sz="6700" dirty="0" smtClean="0">
                <a:solidFill>
                  <a:srgbClr val="002060"/>
                </a:solidFill>
              </a:rPr>
              <a:t>日</a:t>
            </a:r>
            <a:endParaRPr lang="en-US" altLang="ja-JP" sz="67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sz="6000" dirty="0">
                <a:solidFill>
                  <a:srgbClr val="002060"/>
                </a:solidFill>
              </a:rPr>
              <a:t>今般、リオベル配合錠ＬＤ（Ｏ０８９）のＰＴＰシート包装内に異なる識別コードの刻印</a:t>
            </a:r>
            <a:r>
              <a:rPr lang="ja-JP" altLang="en-US" sz="6000" dirty="0" smtClean="0">
                <a:solidFill>
                  <a:srgbClr val="002060"/>
                </a:solidFill>
              </a:rPr>
              <a:t>が施された</a:t>
            </a:r>
            <a:r>
              <a:rPr lang="ja-JP" altLang="en-US" sz="6000" dirty="0">
                <a:solidFill>
                  <a:srgbClr val="002060"/>
                </a:solidFill>
              </a:rPr>
              <a:t>錠剤１錠が入っている」との連絡を医療機関から受けました。当社に保存</a:t>
            </a:r>
            <a:r>
              <a:rPr lang="ja-JP" altLang="en-US" sz="6000" dirty="0" smtClean="0">
                <a:solidFill>
                  <a:srgbClr val="002060"/>
                </a:solidFill>
              </a:rPr>
              <a:t>されている</a:t>
            </a:r>
            <a:r>
              <a:rPr lang="ja-JP" altLang="en-US" sz="6000" dirty="0">
                <a:solidFill>
                  <a:srgbClr val="002060"/>
                </a:solidFill>
              </a:rPr>
              <a:t>当該ロットを含むキャンペーン生産品５ロットの参考品を確認したところ、当該ロットの他</a:t>
            </a:r>
            <a:r>
              <a:rPr lang="ja-JP" altLang="en-US" sz="6000" dirty="0" smtClean="0">
                <a:solidFill>
                  <a:srgbClr val="002060"/>
                </a:solidFill>
              </a:rPr>
              <a:t>、同一</a:t>
            </a:r>
            <a:r>
              <a:rPr lang="ja-JP" altLang="en-US" sz="6000" dirty="0">
                <a:solidFill>
                  <a:srgbClr val="002060"/>
                </a:solidFill>
              </a:rPr>
              <a:t>キャンペーンロット中に同様の異なる識別コードの刻印の錠剤を確認致しました。</a:t>
            </a:r>
          </a:p>
          <a:p>
            <a:pPr marL="0" indent="0">
              <a:buNone/>
            </a:pPr>
            <a:r>
              <a:rPr lang="ja-JP" altLang="en-US" sz="6000" dirty="0">
                <a:solidFill>
                  <a:srgbClr val="002060"/>
                </a:solidFill>
              </a:rPr>
              <a:t>社内で調査した結果、当該キャンペーン生産中の製錠工程において、当該製品の製錠に</a:t>
            </a:r>
            <a:r>
              <a:rPr lang="ja-JP" altLang="en-US" sz="6000" dirty="0" smtClean="0">
                <a:solidFill>
                  <a:srgbClr val="002060"/>
                </a:solidFill>
              </a:rPr>
              <a:t>使用する</a:t>
            </a:r>
            <a:r>
              <a:rPr lang="ja-JP" altLang="en-US" sz="6000" dirty="0">
                <a:solidFill>
                  <a:srgbClr val="002060"/>
                </a:solidFill>
              </a:rPr>
              <a:t>杵とは異なるものを用いて生産したものと特定致しました。</a:t>
            </a:r>
          </a:p>
          <a:p>
            <a:pPr marL="0" indent="0">
              <a:buNone/>
            </a:pPr>
            <a:r>
              <a:rPr lang="ja-JP" altLang="en-US" sz="6000" dirty="0">
                <a:solidFill>
                  <a:srgbClr val="002060"/>
                </a:solidFill>
              </a:rPr>
              <a:t>当該異常の波及範囲は、参考品調査の結果及び作業記録の確認結果から、当該ロットを</a:t>
            </a:r>
            <a:r>
              <a:rPr lang="ja-JP" altLang="en-US" sz="6000" dirty="0" smtClean="0">
                <a:solidFill>
                  <a:srgbClr val="002060"/>
                </a:solidFill>
              </a:rPr>
              <a:t>含むキャンペーン生</a:t>
            </a:r>
            <a:r>
              <a:rPr lang="ja-JP" altLang="en-US" sz="6000" dirty="0">
                <a:solidFill>
                  <a:srgbClr val="002060"/>
                </a:solidFill>
              </a:rPr>
              <a:t>産品５ロットに特定されます。</a:t>
            </a:r>
          </a:p>
          <a:p>
            <a:pPr marL="0" indent="0">
              <a:buNone/>
            </a:pPr>
            <a:r>
              <a:rPr lang="ja-JP" altLang="en-US" sz="6000" dirty="0">
                <a:solidFill>
                  <a:srgbClr val="002060"/>
                </a:solidFill>
              </a:rPr>
              <a:t>今回認められた問題は、識別コードの杵のみであり、用量を示す臼側の刻印に問題はありませんでした。</a:t>
            </a:r>
          </a:p>
          <a:p>
            <a:pPr marL="0" indent="0">
              <a:buNone/>
            </a:pPr>
            <a:r>
              <a:rPr lang="ja-JP" altLang="en-US" sz="6000" dirty="0">
                <a:solidFill>
                  <a:srgbClr val="002060"/>
                </a:solidFill>
              </a:rPr>
              <a:t>すなわち製品本質は当該製品そのものであり、製品品質への影響は無く</a:t>
            </a:r>
            <a:r>
              <a:rPr lang="ja-JP" altLang="en-US" sz="6000" dirty="0" smtClean="0">
                <a:solidFill>
                  <a:srgbClr val="002060"/>
                </a:solidFill>
              </a:rPr>
              <a:t>、有効性</a:t>
            </a:r>
            <a:r>
              <a:rPr lang="ja-JP" altLang="en-US" sz="6000" dirty="0">
                <a:solidFill>
                  <a:srgbClr val="002060"/>
                </a:solidFill>
              </a:rPr>
              <a:t>、安全性に問題は無いものと判断しております。</a:t>
            </a:r>
          </a:p>
          <a:p>
            <a:pPr marL="0" indent="0">
              <a:buNone/>
            </a:pPr>
            <a:r>
              <a:rPr lang="ja-JP" altLang="en-US" sz="6000" dirty="0">
                <a:solidFill>
                  <a:srgbClr val="002060"/>
                </a:solidFill>
              </a:rPr>
              <a:t>しかしながら、異なる識別コードの刻印が施されている錠剤が混入している製品が市場</a:t>
            </a:r>
            <a:r>
              <a:rPr lang="ja-JP" altLang="en-US" sz="6000" dirty="0" smtClean="0">
                <a:solidFill>
                  <a:srgbClr val="002060"/>
                </a:solidFill>
              </a:rPr>
              <a:t>に流通</a:t>
            </a:r>
            <a:r>
              <a:rPr lang="ja-JP" altLang="en-US" sz="6000" dirty="0">
                <a:solidFill>
                  <a:srgbClr val="002060"/>
                </a:solidFill>
              </a:rPr>
              <a:t>しているという事実を踏まえ、患者様の不安と医療関係者の皆様の混乱を避けるために</a:t>
            </a:r>
            <a:r>
              <a:rPr lang="ja-JP" altLang="en-US" sz="6000" dirty="0" smtClean="0">
                <a:solidFill>
                  <a:srgbClr val="002060"/>
                </a:solidFill>
              </a:rPr>
              <a:t>、対象</a:t>
            </a:r>
            <a:r>
              <a:rPr lang="ja-JP" altLang="en-US" sz="6000" dirty="0">
                <a:solidFill>
                  <a:srgbClr val="002060"/>
                </a:solidFill>
              </a:rPr>
              <a:t>５ロットを速やかに市場から回収することといたしました。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rgbClr val="C00000"/>
                </a:solidFill>
              </a:rPr>
              <a:t>⇒</a:t>
            </a:r>
            <a:endParaRPr lang="en-US" altLang="ja-JP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6000" dirty="0" smtClean="0">
                <a:solidFill>
                  <a:srgbClr val="C00000"/>
                </a:solidFill>
              </a:rPr>
              <a:t>保存サンプルにもあったことより、杵の幾つかの内の一つ以上に違う刻印の杵が混じったのだが、インプロ＆</a:t>
            </a:r>
            <a:r>
              <a:rPr lang="en-US" altLang="ja-JP" sz="6000" dirty="0" smtClean="0">
                <a:solidFill>
                  <a:srgbClr val="C00000"/>
                </a:solidFill>
              </a:rPr>
              <a:t>QC</a:t>
            </a:r>
            <a:r>
              <a:rPr lang="ja-JP" altLang="en-US" sz="6000" dirty="0" smtClean="0">
                <a:solidFill>
                  <a:srgbClr val="C00000"/>
                </a:solidFill>
              </a:rPr>
              <a:t>で見つけることができなかったと思われる。このような杵と臼の管理も</a:t>
            </a:r>
            <a:r>
              <a:rPr lang="en-US" altLang="ja-JP" sz="6000" dirty="0" smtClean="0">
                <a:solidFill>
                  <a:srgbClr val="C00000"/>
                </a:solidFill>
              </a:rPr>
              <a:t>GMP</a:t>
            </a:r>
            <a:r>
              <a:rPr lang="ja-JP" altLang="en-US" sz="6000" dirty="0" smtClean="0">
                <a:solidFill>
                  <a:srgbClr val="C00000"/>
                </a:solidFill>
              </a:rPr>
              <a:t>ではリスクを減らす上で管理すべき項目になる</a:t>
            </a:r>
            <a:endParaRPr lang="ja-JP" altLang="en-US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464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34</Words>
  <Application>Microsoft Office PowerPoint</Application>
  <PresentationFormat>ワイド画面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販売名：リオベル配合錠ＬＤ　     製品回収</vt:lpstr>
      <vt:lpstr>販売名：リオベル配合錠ＬＤ　     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6</cp:revision>
  <dcterms:created xsi:type="dcterms:W3CDTF">2015-03-05T03:29:01Z</dcterms:created>
  <dcterms:modified xsi:type="dcterms:W3CDTF">2015-04-03T18:45:31Z</dcterms:modified>
</cp:coreProperties>
</file>