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9" d="100"/>
          <a:sy n="59" d="100"/>
        </p:scale>
        <p:origin x="82"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888272"/>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アモキサンカプセル１０ｍｇ　　 </a:t>
            </a:r>
            <a:r>
              <a:rPr lang="en-US" altLang="ja-JP" sz="2800" dirty="0">
                <a:sym typeface="Wingdings" panose="05000000000000000000" pitchFamily="2" charset="2"/>
              </a:rPr>
              <a:t>(2)</a:t>
            </a:r>
            <a:r>
              <a:rPr lang="ja-JP" altLang="en-US" sz="2800" dirty="0">
                <a:sym typeface="Wingdings" panose="05000000000000000000" pitchFamily="2" charset="2"/>
              </a:rPr>
              <a:t>アモキサンカプセル２５ｍｇ</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(3)</a:t>
            </a:r>
            <a:r>
              <a:rPr lang="ja-JP" altLang="en-US" sz="2800" dirty="0">
                <a:sym typeface="Wingdings" panose="05000000000000000000" pitchFamily="2" charset="2"/>
              </a:rPr>
              <a:t>アモキサンカプセル５０ｍｇ　 </a:t>
            </a:r>
            <a:r>
              <a:rPr lang="en-US" altLang="ja-JP" sz="2800" dirty="0">
                <a:sym typeface="Wingdings" panose="05000000000000000000" pitchFamily="2" charset="2"/>
              </a:rPr>
              <a:t>(4)</a:t>
            </a:r>
            <a:r>
              <a:rPr lang="ja-JP" altLang="en-US" sz="2800" dirty="0">
                <a:sym typeface="Wingdings" panose="05000000000000000000" pitchFamily="2" charset="2"/>
              </a:rPr>
              <a:t>アモキサン細粒１０％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88274"/>
            <a:ext cx="12192000" cy="5969730"/>
          </a:xfrm>
        </p:spPr>
        <p:txBody>
          <a:bodyPr>
            <a:noAutofit/>
          </a:bodyPr>
          <a:lstStyle/>
          <a:p>
            <a:pPr marL="0" indent="0">
              <a:buNone/>
            </a:pPr>
            <a:r>
              <a:rPr lang="ja-JP" altLang="en-US" sz="2400" dirty="0"/>
              <a:t>対象ロット　　　　数量及　　　　　　出荷時期　</a:t>
            </a:r>
          </a:p>
          <a:p>
            <a:pPr marL="0" indent="0">
              <a:buNone/>
            </a:pPr>
            <a:r>
              <a:rPr lang="ja-JP" altLang="en-US" sz="2400" dirty="0"/>
              <a:t>約</a:t>
            </a:r>
            <a:r>
              <a:rPr lang="en-US" altLang="ja-JP" sz="2400" dirty="0"/>
              <a:t>100</a:t>
            </a:r>
            <a:r>
              <a:rPr lang="ja-JP" altLang="en-US" sz="2400" dirty="0"/>
              <a:t>ロット　　　　約</a:t>
            </a:r>
            <a:r>
              <a:rPr lang="en-US" altLang="ja-JP" sz="2400" dirty="0"/>
              <a:t>110</a:t>
            </a:r>
            <a:r>
              <a:rPr lang="ja-JP" altLang="en-US" sz="2400" dirty="0"/>
              <a:t>万箱　　　２０１９年１２月６日～２０２３年２月１３日＆未出荷</a:t>
            </a:r>
            <a:endParaRPr lang="en-US" altLang="ja-JP" sz="2600" dirty="0"/>
          </a:p>
          <a:p>
            <a:pPr marL="0" indent="0">
              <a:buNone/>
            </a:pPr>
            <a:r>
              <a:rPr lang="ja-JP" altLang="en-US" sz="2600" dirty="0"/>
              <a:t>回収理由　２０２３年</a:t>
            </a:r>
            <a:r>
              <a:rPr lang="en-US" altLang="ja-JP" sz="2600" dirty="0"/>
              <a:t>2</a:t>
            </a:r>
            <a:r>
              <a:rPr lang="ja-JP" altLang="en-US" sz="2600" dirty="0"/>
              <a:t>月２２日</a:t>
            </a:r>
            <a:endParaRPr lang="en-US" altLang="ja-JP" sz="2600" dirty="0"/>
          </a:p>
          <a:p>
            <a:pPr marL="0" indent="0">
              <a:buNone/>
            </a:pPr>
            <a:r>
              <a:rPr lang="ja-JP" altLang="en-US" sz="2600" dirty="0">
                <a:solidFill>
                  <a:srgbClr val="0E16B2"/>
                </a:solidFill>
              </a:rPr>
              <a:t>アモキサンカプセル、同細粒（以下、本製品）において有効成分であるニトロソアモキサピンに由来するニトロソアミン類（</a:t>
            </a:r>
            <a:r>
              <a:rPr lang="en-US" altLang="ja-JP" sz="2600" dirty="0">
                <a:solidFill>
                  <a:srgbClr val="0E16B2"/>
                </a:solidFill>
              </a:rPr>
              <a:t>N-</a:t>
            </a:r>
            <a:r>
              <a:rPr lang="ja-JP" altLang="en-US" sz="2600" dirty="0">
                <a:solidFill>
                  <a:srgbClr val="0E16B2"/>
                </a:solidFill>
              </a:rPr>
              <a:t>ニトロソアモキサピン）が検出されました。本製品を一定期間投与した場合での生涯における発がん性のリスクは低く、現時点で重篤な健康被害のおそれはないと考えておりますが、患者様への発がん性のリスクを完全に払しょくすることはできないことからすべての製品を回収することに致しました。</a:t>
            </a:r>
          </a:p>
          <a:p>
            <a:pPr marL="0" indent="0">
              <a:buNone/>
            </a:pPr>
            <a:r>
              <a:rPr lang="en-US" altLang="ja-JP" sz="2600" dirty="0">
                <a:solidFill>
                  <a:srgbClr val="0E16B2"/>
                </a:solidFill>
              </a:rPr>
              <a:t>N-</a:t>
            </a:r>
            <a:r>
              <a:rPr lang="ja-JP" altLang="en-US" sz="2600" dirty="0">
                <a:solidFill>
                  <a:srgbClr val="0E16B2"/>
                </a:solidFill>
              </a:rPr>
              <a:t>ニトロソアモキサピンに関する発がん性リスクについては、</a:t>
            </a:r>
            <a:r>
              <a:rPr lang="en-US" altLang="ja-JP" sz="2600" dirty="0">
                <a:solidFill>
                  <a:srgbClr val="0E16B2"/>
                </a:solidFill>
              </a:rPr>
              <a:t>2022</a:t>
            </a:r>
            <a:r>
              <a:rPr lang="ja-JP" altLang="en-US" sz="2600" dirty="0">
                <a:solidFill>
                  <a:srgbClr val="0E16B2"/>
                </a:solidFill>
              </a:rPr>
              <a:t>年</a:t>
            </a:r>
            <a:r>
              <a:rPr lang="en-US" altLang="ja-JP" sz="2600" dirty="0">
                <a:solidFill>
                  <a:srgbClr val="0E16B2"/>
                </a:solidFill>
              </a:rPr>
              <a:t>10</a:t>
            </a:r>
            <a:r>
              <a:rPr lang="ja-JP" altLang="en-US" sz="2600" dirty="0">
                <a:solidFill>
                  <a:srgbClr val="0E16B2"/>
                </a:solidFill>
              </a:rPr>
              <a:t>月</a:t>
            </a:r>
            <a:r>
              <a:rPr lang="en-US" altLang="ja-JP" sz="2600" dirty="0">
                <a:solidFill>
                  <a:srgbClr val="0E16B2"/>
                </a:solidFill>
              </a:rPr>
              <a:t>25</a:t>
            </a:r>
            <a:r>
              <a:rPr lang="ja-JP" altLang="en-US" sz="2600" dirty="0">
                <a:solidFill>
                  <a:srgbClr val="0E16B2"/>
                </a:solidFill>
              </a:rPr>
              <a:t>日に開催された令和</a:t>
            </a:r>
            <a:r>
              <a:rPr lang="en-US" altLang="ja-JP" sz="2600" dirty="0">
                <a:solidFill>
                  <a:srgbClr val="0E16B2"/>
                </a:solidFill>
              </a:rPr>
              <a:t>4</a:t>
            </a:r>
            <a:r>
              <a:rPr lang="ja-JP" altLang="en-US" sz="2600" dirty="0">
                <a:solidFill>
                  <a:srgbClr val="0E16B2"/>
                </a:solidFill>
              </a:rPr>
              <a:t>年度 第</a:t>
            </a:r>
            <a:r>
              <a:rPr lang="en-US" altLang="ja-JP" sz="2600" dirty="0">
                <a:solidFill>
                  <a:srgbClr val="0E16B2"/>
                </a:solidFill>
              </a:rPr>
              <a:t>17</a:t>
            </a:r>
            <a:r>
              <a:rPr lang="ja-JP" altLang="en-US" sz="2600" dirty="0">
                <a:solidFill>
                  <a:srgbClr val="0E16B2"/>
                </a:solidFill>
              </a:rPr>
              <a:t>回薬事・食品衛生審議会</a:t>
            </a:r>
            <a:r>
              <a:rPr lang="en-US" altLang="ja-JP" sz="2600" dirty="0">
                <a:solidFill>
                  <a:srgbClr val="0E16B2"/>
                </a:solidFill>
              </a:rPr>
              <a:t>(</a:t>
            </a:r>
            <a:r>
              <a:rPr lang="ja-JP" altLang="en-US" sz="2600" dirty="0">
                <a:solidFill>
                  <a:srgbClr val="0E16B2"/>
                </a:solidFill>
              </a:rPr>
              <a:t>医薬品等安全対策部会安全対策調査会</a:t>
            </a:r>
            <a:r>
              <a:rPr lang="en-US" altLang="ja-JP" sz="2600" dirty="0">
                <a:solidFill>
                  <a:srgbClr val="0E16B2"/>
                </a:solidFill>
              </a:rPr>
              <a:t>)</a:t>
            </a:r>
            <a:r>
              <a:rPr lang="ja-JP" altLang="en-US" sz="2600" dirty="0">
                <a:solidFill>
                  <a:srgbClr val="0E16B2"/>
                </a:solidFill>
              </a:rPr>
              <a:t>にて確認されました。その後、厚生労働省から事務連絡が発出されております。</a:t>
            </a:r>
            <a:endParaRPr lang="en-US" altLang="ja-JP" sz="2600" dirty="0">
              <a:solidFill>
                <a:srgbClr val="0E16B2"/>
              </a:solidFill>
            </a:endParaRPr>
          </a:p>
          <a:p>
            <a:pPr marL="0" indent="0">
              <a:buNone/>
            </a:pPr>
            <a:r>
              <a:rPr lang="ja-JP" altLang="en-US" sz="2600" dirty="0">
                <a:solidFill>
                  <a:srgbClr val="C00000"/>
                </a:solidFill>
              </a:rPr>
              <a:t>⇒</a:t>
            </a:r>
            <a:endParaRPr lang="en-US" altLang="ja-JP" sz="2600" dirty="0">
              <a:solidFill>
                <a:srgbClr val="C00000"/>
              </a:solidFill>
            </a:endParaRPr>
          </a:p>
          <a:p>
            <a:pPr marL="0" indent="0">
              <a:buNone/>
            </a:pPr>
            <a:r>
              <a:rPr lang="ja-JP" altLang="en-US" sz="2600" dirty="0">
                <a:solidFill>
                  <a:srgbClr val="C00000"/>
                </a:solidFill>
              </a:rPr>
              <a:t>自己点検を厚労省から指示されており、その結果が出始めたようです。</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3186</TotalTime>
  <Words>215</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(1)アモキサンカプセル１０ｍｇ　　 (2)アモキサンカプセル２５ｍｇ 　　　　　　 (3)アモキサンカプセル５０ｍｇ　 (4)アモキサン細粒１０％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268</cp:revision>
  <dcterms:created xsi:type="dcterms:W3CDTF">2015-03-05T03:29:01Z</dcterms:created>
  <dcterms:modified xsi:type="dcterms:W3CDTF">2023-02-22T09:46:51Z</dcterms:modified>
</cp:coreProperties>
</file>