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9" d="100"/>
          <a:sy n="59" d="100"/>
        </p:scale>
        <p:origin x="77"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568410"/>
          </a:xfrm>
        </p:spPr>
        <p:txBody>
          <a:bodyPr>
            <a:noAutofit/>
          </a:bodyPr>
          <a:lstStyle/>
          <a:p>
            <a:r>
              <a:rPr lang="ja-JP" altLang="en-US" sz="2800" dirty="0">
                <a:sym typeface="Wingdings" panose="05000000000000000000" pitchFamily="2" charset="2"/>
              </a:rPr>
              <a:t>販売名：ファモチジン錠</a:t>
            </a:r>
            <a:r>
              <a:rPr lang="en-US" altLang="ja-JP" sz="2800" dirty="0">
                <a:sym typeface="Wingdings" panose="05000000000000000000" pitchFamily="2" charset="2"/>
              </a:rPr>
              <a:t>10mg</a:t>
            </a:r>
            <a:r>
              <a:rPr lang="ja-JP" altLang="en-US" sz="2800" dirty="0">
                <a:sym typeface="Wingdings" panose="05000000000000000000" pitchFamily="2" charset="2"/>
              </a:rPr>
              <a:t>「</a:t>
            </a:r>
            <a:r>
              <a:rPr lang="en-US" altLang="ja-JP" sz="2800" dirty="0">
                <a:sym typeface="Wingdings" panose="05000000000000000000" pitchFamily="2" charset="2"/>
              </a:rPr>
              <a:t>ZE</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568412"/>
            <a:ext cx="12192000" cy="6289592"/>
          </a:xfrm>
        </p:spPr>
        <p:txBody>
          <a:bodyPr>
            <a:noAutofit/>
          </a:bodyPr>
          <a:lstStyle/>
          <a:p>
            <a:pPr marL="0" indent="0">
              <a:buNone/>
            </a:pPr>
            <a:r>
              <a:rPr lang="ja-JP" altLang="en-US" sz="2400" dirty="0"/>
              <a:t>対象ロット　　　　数量及　　　　　　出荷時期</a:t>
            </a:r>
          </a:p>
          <a:p>
            <a:pPr marL="0" indent="0">
              <a:buNone/>
            </a:pPr>
            <a:r>
              <a:rPr lang="en-US" altLang="ja-JP" sz="2400" dirty="0"/>
              <a:t>232G</a:t>
            </a:r>
            <a:r>
              <a:rPr lang="ja-JP" altLang="en-US" sz="2400" dirty="0"/>
              <a:t>　　　 </a:t>
            </a:r>
            <a:r>
              <a:rPr lang="en-US" altLang="ja-JP" sz="2400" dirty="0"/>
              <a:t>PTP100(1222</a:t>
            </a:r>
            <a:r>
              <a:rPr lang="ja-JP" altLang="en-US" sz="2400" dirty="0"/>
              <a:t>箱</a:t>
            </a:r>
            <a:r>
              <a:rPr lang="en-US" altLang="ja-JP" sz="2400" dirty="0"/>
              <a:t>) </a:t>
            </a:r>
            <a:r>
              <a:rPr lang="ja-JP" altLang="en-US" sz="2400" dirty="0"/>
              <a:t>　 </a:t>
            </a:r>
            <a:r>
              <a:rPr lang="en-US" altLang="ja-JP" sz="2400" dirty="0"/>
              <a:t>2021</a:t>
            </a:r>
            <a:r>
              <a:rPr lang="ja-JP" altLang="en-US" sz="2400" dirty="0"/>
              <a:t>年</a:t>
            </a:r>
            <a:r>
              <a:rPr lang="en-US" altLang="ja-JP" sz="2400" dirty="0"/>
              <a:t>12</a:t>
            </a:r>
            <a:r>
              <a:rPr lang="ja-JP" altLang="en-US" sz="2400" dirty="0"/>
              <a:t>月</a:t>
            </a:r>
            <a:r>
              <a:rPr lang="en-US" altLang="ja-JP" sz="2400" dirty="0"/>
              <a:t>9</a:t>
            </a:r>
            <a:r>
              <a:rPr lang="ja-JP" altLang="en-US" sz="2400" dirty="0"/>
              <a:t>日～</a:t>
            </a:r>
            <a:r>
              <a:rPr lang="en-US" altLang="ja-JP" sz="2400" dirty="0"/>
              <a:t>2022</a:t>
            </a:r>
            <a:r>
              <a:rPr lang="ja-JP" altLang="en-US" sz="2400" dirty="0"/>
              <a:t>年</a:t>
            </a:r>
            <a:r>
              <a:rPr lang="en-US" altLang="ja-JP" sz="2400" dirty="0"/>
              <a:t>5</a:t>
            </a:r>
            <a:r>
              <a:rPr lang="ja-JP" altLang="en-US" sz="2400" dirty="0"/>
              <a:t>月</a:t>
            </a:r>
            <a:r>
              <a:rPr lang="en-US" altLang="ja-JP" sz="2400" dirty="0"/>
              <a:t>17</a:t>
            </a:r>
            <a:r>
              <a:rPr lang="ja-JP" altLang="en-US" sz="2400" dirty="0"/>
              <a:t>日</a:t>
            </a:r>
          </a:p>
          <a:p>
            <a:pPr marL="0" indent="0">
              <a:buNone/>
            </a:pPr>
            <a:r>
              <a:rPr lang="ja-JP" altLang="en-US" sz="2400" dirty="0"/>
              <a:t>　　　　　　 </a:t>
            </a:r>
            <a:r>
              <a:rPr lang="en-US" altLang="ja-JP" sz="2400" dirty="0"/>
              <a:t>PTP1000(516</a:t>
            </a:r>
            <a:r>
              <a:rPr lang="ja-JP" altLang="en-US" sz="2400" dirty="0"/>
              <a:t>箱</a:t>
            </a:r>
            <a:r>
              <a:rPr lang="en-US" altLang="ja-JP" sz="2400" dirty="0"/>
              <a:t>)</a:t>
            </a:r>
            <a:r>
              <a:rPr lang="ja-JP" altLang="en-US" sz="2400" dirty="0"/>
              <a:t>　　</a:t>
            </a:r>
            <a:r>
              <a:rPr lang="en-US" altLang="ja-JP" sz="2400" dirty="0"/>
              <a:t>2022</a:t>
            </a:r>
            <a:r>
              <a:rPr lang="ja-JP" altLang="en-US" sz="2400" dirty="0"/>
              <a:t>年</a:t>
            </a:r>
            <a:r>
              <a:rPr lang="en-US" altLang="ja-JP" sz="2400" dirty="0"/>
              <a:t>2</a:t>
            </a:r>
            <a:r>
              <a:rPr lang="ja-JP" altLang="en-US" sz="2400" dirty="0"/>
              <a:t>月</a:t>
            </a:r>
            <a:r>
              <a:rPr lang="en-US" altLang="ja-JP" sz="2400" dirty="0"/>
              <a:t>14</a:t>
            </a:r>
            <a:r>
              <a:rPr lang="ja-JP" altLang="en-US" sz="2400" dirty="0"/>
              <a:t>日～</a:t>
            </a:r>
            <a:r>
              <a:rPr lang="en-US" altLang="ja-JP" sz="2400" dirty="0"/>
              <a:t>2022</a:t>
            </a:r>
            <a:r>
              <a:rPr lang="ja-JP" altLang="en-US" sz="2400" dirty="0"/>
              <a:t>年</a:t>
            </a:r>
            <a:r>
              <a:rPr lang="en-US" altLang="ja-JP" sz="2400" dirty="0"/>
              <a:t>6</a:t>
            </a:r>
            <a:r>
              <a:rPr lang="ja-JP" altLang="en-US" sz="2400" dirty="0"/>
              <a:t>月</a:t>
            </a:r>
            <a:r>
              <a:rPr lang="en-US" altLang="ja-JP" sz="2400" dirty="0"/>
              <a:t>9</a:t>
            </a:r>
            <a:r>
              <a:rPr lang="ja-JP" altLang="en-US" sz="2400" dirty="0"/>
              <a:t>日</a:t>
            </a:r>
          </a:p>
          <a:p>
            <a:pPr marL="0" indent="0">
              <a:buNone/>
            </a:pPr>
            <a:r>
              <a:rPr lang="ja-JP" altLang="en-US" sz="2400" dirty="0"/>
              <a:t>　　　　　 　バラ</a:t>
            </a:r>
            <a:r>
              <a:rPr lang="en-US" altLang="ja-JP" sz="2400" dirty="0"/>
              <a:t>1000(205</a:t>
            </a:r>
            <a:r>
              <a:rPr lang="ja-JP" altLang="en-US" sz="2400" dirty="0"/>
              <a:t>箱</a:t>
            </a:r>
            <a:r>
              <a:rPr lang="en-US" altLang="ja-JP" sz="2400" dirty="0"/>
              <a:t>)</a:t>
            </a:r>
            <a:r>
              <a:rPr lang="ja-JP" altLang="en-US" sz="2400" dirty="0"/>
              <a:t>　 </a:t>
            </a:r>
            <a:r>
              <a:rPr lang="en-US" altLang="ja-JP" sz="2400" dirty="0"/>
              <a:t>2022</a:t>
            </a:r>
            <a:r>
              <a:rPr lang="ja-JP" altLang="en-US" sz="2400" dirty="0"/>
              <a:t>年</a:t>
            </a:r>
            <a:r>
              <a:rPr lang="en-US" altLang="ja-JP" sz="2400" dirty="0"/>
              <a:t>3</a:t>
            </a:r>
            <a:r>
              <a:rPr lang="ja-JP" altLang="en-US" sz="2400" dirty="0"/>
              <a:t>月</a:t>
            </a:r>
            <a:r>
              <a:rPr lang="en-US" altLang="ja-JP" sz="2400" dirty="0"/>
              <a:t>7</a:t>
            </a:r>
            <a:r>
              <a:rPr lang="ja-JP" altLang="en-US" sz="2400" dirty="0"/>
              <a:t>日～</a:t>
            </a:r>
            <a:r>
              <a:rPr lang="en-US" altLang="ja-JP" sz="2400" dirty="0"/>
              <a:t>2022</a:t>
            </a:r>
            <a:r>
              <a:rPr lang="ja-JP" altLang="en-US" sz="2400" dirty="0"/>
              <a:t>年</a:t>
            </a:r>
            <a:r>
              <a:rPr lang="en-US" altLang="ja-JP" sz="2400" dirty="0"/>
              <a:t>9</a:t>
            </a:r>
            <a:r>
              <a:rPr lang="ja-JP" altLang="en-US" sz="2400" dirty="0"/>
              <a:t>月</a:t>
            </a:r>
            <a:r>
              <a:rPr lang="en-US" altLang="ja-JP" sz="2400" dirty="0"/>
              <a:t>13</a:t>
            </a:r>
            <a:r>
              <a:rPr lang="ja-JP" altLang="en-US" sz="2400" dirty="0"/>
              <a:t>日</a:t>
            </a:r>
            <a:endParaRPr lang="ja-JP" altLang="en-US" dirty="0"/>
          </a:p>
          <a:p>
            <a:pPr marL="0" indent="0">
              <a:buNone/>
            </a:pPr>
            <a:r>
              <a:rPr lang="ja-JP" altLang="en-US" sz="2600" dirty="0"/>
              <a:t>回収理由　</a:t>
            </a:r>
            <a:r>
              <a:rPr lang="en-US" altLang="ja-JP" sz="2600" dirty="0"/>
              <a:t>2023/1/12</a:t>
            </a:r>
          </a:p>
          <a:p>
            <a:pPr marL="0" indent="0">
              <a:buNone/>
            </a:pPr>
            <a:r>
              <a:rPr lang="ja-JP" altLang="en-US" sz="2600" dirty="0">
                <a:solidFill>
                  <a:srgbClr val="0E16B2"/>
                </a:solidFill>
              </a:rPr>
              <a:t>本製品</a:t>
            </a:r>
            <a:r>
              <a:rPr lang="en-US" altLang="ja-JP" sz="2600" dirty="0">
                <a:solidFill>
                  <a:srgbClr val="0E16B2"/>
                </a:solidFill>
              </a:rPr>
              <a:t>(</a:t>
            </a:r>
            <a:r>
              <a:rPr lang="ja-JP" altLang="en-US" sz="2600" dirty="0">
                <a:solidFill>
                  <a:srgbClr val="0E16B2"/>
                </a:solidFill>
              </a:rPr>
              <a:t>ロット：</a:t>
            </a:r>
            <a:r>
              <a:rPr lang="en-US" altLang="ja-JP" sz="2600" dirty="0">
                <a:solidFill>
                  <a:srgbClr val="0E16B2"/>
                </a:solidFill>
              </a:rPr>
              <a:t>232G)</a:t>
            </a:r>
            <a:r>
              <a:rPr lang="ja-JP" altLang="en-US" sz="2600" dirty="0">
                <a:solidFill>
                  <a:srgbClr val="0E16B2"/>
                </a:solidFill>
              </a:rPr>
              <a:t>の安定性モニタリング</a:t>
            </a:r>
            <a:r>
              <a:rPr lang="en-US" altLang="ja-JP" sz="2600" dirty="0">
                <a:solidFill>
                  <a:srgbClr val="0E16B2"/>
                </a:solidFill>
              </a:rPr>
              <a:t>12</a:t>
            </a:r>
            <a:r>
              <a:rPr lang="ja-JP" altLang="en-US" sz="2600" dirty="0">
                <a:solidFill>
                  <a:srgbClr val="0E16B2"/>
                </a:solidFill>
              </a:rPr>
              <a:t>か月の試験において、定量試験の結果が承認規格（</a:t>
            </a:r>
            <a:r>
              <a:rPr lang="en-US" altLang="ja-JP" sz="2600" dirty="0">
                <a:solidFill>
                  <a:srgbClr val="0E16B2"/>
                </a:solidFill>
              </a:rPr>
              <a:t>94.0</a:t>
            </a:r>
            <a:r>
              <a:rPr lang="ja-JP" altLang="en-US" sz="2600" dirty="0">
                <a:solidFill>
                  <a:srgbClr val="0E16B2"/>
                </a:solidFill>
              </a:rPr>
              <a:t>～</a:t>
            </a:r>
            <a:r>
              <a:rPr lang="en-US" altLang="ja-JP" sz="2600" dirty="0">
                <a:solidFill>
                  <a:srgbClr val="0E16B2"/>
                </a:solidFill>
              </a:rPr>
              <a:t>106.0</a:t>
            </a:r>
            <a:r>
              <a:rPr lang="ja-JP" altLang="en-US" sz="2600" dirty="0">
                <a:solidFill>
                  <a:srgbClr val="0E16B2"/>
                </a:solidFill>
              </a:rPr>
              <a:t>％）を下回ることが確認されましたので、当該ロットを自主回収することといたしました。なお、使用期限内のその他のロットについては承認規格に適合することを確認しております。</a:t>
            </a:r>
            <a:endParaRPr lang="en-US" altLang="ja-JP" sz="2600" dirty="0">
              <a:solidFill>
                <a:srgbClr val="0E16B2"/>
              </a:solidFill>
            </a:endParaRPr>
          </a:p>
          <a:p>
            <a:pPr marL="0" indent="0">
              <a:buNone/>
            </a:pPr>
            <a:r>
              <a:rPr lang="ja-JP" altLang="en-US" sz="2600" dirty="0">
                <a:solidFill>
                  <a:srgbClr val="C00000"/>
                </a:solidFill>
              </a:rPr>
              <a:t>⇒なぜこのロットだけ問題なのでしょうか？</a:t>
            </a:r>
            <a:endParaRPr lang="en-US" altLang="ja-JP" sz="2600" dirty="0">
              <a:solidFill>
                <a:srgbClr val="C00000"/>
              </a:solidFill>
            </a:endParaRPr>
          </a:p>
          <a:p>
            <a:pPr marL="0" indent="0">
              <a:buNone/>
            </a:pPr>
            <a:r>
              <a:rPr lang="ja-JP" altLang="en-US" sz="2600" dirty="0">
                <a:solidFill>
                  <a:srgbClr val="C00000"/>
                </a:solidFill>
              </a:rPr>
              <a:t>この会社は包装種類が異なる製品に同じロット番号を付けられているようです。</a:t>
            </a:r>
            <a:endParaRPr lang="en-US" altLang="ja-JP" sz="2600" dirty="0">
              <a:solidFill>
                <a:srgbClr val="C00000"/>
              </a:solidFill>
            </a:endParaRPr>
          </a:p>
          <a:p>
            <a:pPr marL="0" indent="0">
              <a:buNone/>
            </a:pPr>
            <a:r>
              <a:rPr lang="ja-JP" altLang="en-US" sz="2600" dirty="0">
                <a:solidFill>
                  <a:srgbClr val="C00000"/>
                </a:solidFill>
              </a:rPr>
              <a:t>今の時代は包装種類が異なった場合は別のロット番号を付けるのがよいのですが。</a:t>
            </a:r>
            <a:endParaRPr lang="en-US" altLang="ja-JP" sz="2600" dirty="0">
              <a:solidFill>
                <a:srgbClr val="C00000"/>
              </a:solidFill>
            </a:endParaRPr>
          </a:p>
          <a:p>
            <a:pPr marL="0" indent="0">
              <a:buNone/>
            </a:pPr>
            <a:r>
              <a:rPr lang="ja-JP" altLang="en-US" sz="2600">
                <a:solidFill>
                  <a:srgbClr val="C00000"/>
                </a:solidFill>
              </a:rPr>
              <a:t>ロット番号からだと、どの包装種類化が分かりません。今はユニークロットでロットが番号がわかると製品名まで分かるようにするのがあるべき姿です。</a:t>
            </a:r>
            <a:endParaRPr lang="ja-JP" altLang="en-US"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3117</TotalTime>
  <Words>228</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販売名：ファモチジン錠10mg「ZE」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264</cp:revision>
  <dcterms:created xsi:type="dcterms:W3CDTF">2015-03-05T03:29:01Z</dcterms:created>
  <dcterms:modified xsi:type="dcterms:W3CDTF">2023-02-22T04:05:24Z</dcterms:modified>
</cp:coreProperties>
</file>