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91" y="6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568410"/>
          </a:xfrm>
        </p:spPr>
        <p:txBody>
          <a:bodyPr>
            <a:noAutofit/>
          </a:bodyPr>
          <a:lstStyle/>
          <a:p>
            <a:r>
              <a:rPr lang="ja-JP" altLang="en-US" sz="2800" dirty="0">
                <a:sym typeface="Wingdings" panose="05000000000000000000" pitchFamily="2" charset="2"/>
              </a:rPr>
              <a:t>販売名：ニザチジン錠１５０ｍｇ「ＹＤ」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568412"/>
            <a:ext cx="12192000" cy="6289592"/>
          </a:xfrm>
        </p:spPr>
        <p:txBody>
          <a:bodyPr>
            <a:noAutofit/>
          </a:bodyPr>
          <a:lstStyle/>
          <a:p>
            <a:pPr marL="0" indent="0">
              <a:buNone/>
            </a:pPr>
            <a:r>
              <a:rPr lang="ja-JP" altLang="en-US" sz="2400" dirty="0"/>
              <a:t>対象ロット　　　　数量及　　　　　　出荷時期</a:t>
            </a:r>
          </a:p>
          <a:p>
            <a:pPr marL="0" indent="0">
              <a:buNone/>
            </a:pPr>
            <a:r>
              <a:rPr lang="ja-JP" altLang="en-US" sz="2400" dirty="0"/>
              <a:t>８　　　　　　約</a:t>
            </a:r>
            <a:r>
              <a:rPr lang="en-US" altLang="ja-JP" sz="2400" dirty="0"/>
              <a:t>2.5</a:t>
            </a:r>
            <a:r>
              <a:rPr lang="ja-JP" altLang="en-US" sz="2400" dirty="0"/>
              <a:t>万</a:t>
            </a:r>
            <a:r>
              <a:rPr lang="zh-TW" altLang="en-US" sz="2400" dirty="0"/>
              <a:t>個</a:t>
            </a:r>
            <a:r>
              <a:rPr lang="ja-JP" altLang="en-US" sz="2400" dirty="0"/>
              <a:t>　　　</a:t>
            </a:r>
            <a:r>
              <a:rPr lang="en-US" altLang="zh-TW" sz="2400" dirty="0"/>
              <a:t>202</a:t>
            </a:r>
            <a:r>
              <a:rPr lang="en-US" altLang="ja-JP" sz="2400" dirty="0"/>
              <a:t>0</a:t>
            </a:r>
            <a:r>
              <a:rPr lang="zh-TW" altLang="en-US" sz="2400" dirty="0"/>
              <a:t>年</a:t>
            </a:r>
            <a:r>
              <a:rPr lang="en-US" altLang="ja-JP" sz="2400" dirty="0"/>
              <a:t>7</a:t>
            </a:r>
            <a:r>
              <a:rPr lang="zh-TW" altLang="en-US" sz="2400" dirty="0"/>
              <a:t>月</a:t>
            </a:r>
            <a:r>
              <a:rPr lang="en-US" altLang="ja-JP" sz="2400" dirty="0"/>
              <a:t>27</a:t>
            </a:r>
            <a:r>
              <a:rPr lang="zh-TW" altLang="en-US" sz="2400" dirty="0"/>
              <a:t>日～</a:t>
            </a:r>
            <a:r>
              <a:rPr lang="en-US" altLang="zh-TW" sz="2400" dirty="0"/>
              <a:t>202</a:t>
            </a:r>
            <a:r>
              <a:rPr lang="en-US" altLang="ja-JP" sz="2400" dirty="0"/>
              <a:t>1</a:t>
            </a:r>
            <a:r>
              <a:rPr lang="zh-TW" altLang="en-US" sz="2400" dirty="0"/>
              <a:t>年</a:t>
            </a:r>
            <a:r>
              <a:rPr lang="en-US" altLang="ja-JP" sz="2400" dirty="0"/>
              <a:t>7</a:t>
            </a:r>
            <a:r>
              <a:rPr lang="zh-TW" altLang="en-US" sz="2400" dirty="0"/>
              <a:t>月</a:t>
            </a:r>
            <a:r>
              <a:rPr lang="en-US" altLang="ja-JP" sz="2400" dirty="0"/>
              <a:t>16</a:t>
            </a:r>
            <a:r>
              <a:rPr lang="zh-TW" altLang="en-US" sz="2400" dirty="0"/>
              <a:t>日</a:t>
            </a:r>
            <a:r>
              <a:rPr lang="ja-JP" altLang="en-US" sz="2400" dirty="0"/>
              <a:t>　　　　　　</a:t>
            </a:r>
            <a:r>
              <a:rPr lang="ja-JP" altLang="en-US" dirty="0"/>
              <a:t>　　　</a:t>
            </a:r>
          </a:p>
          <a:p>
            <a:pPr marL="0" indent="0">
              <a:buNone/>
            </a:pPr>
            <a:r>
              <a:rPr lang="ja-JP" altLang="en-US" sz="2600" dirty="0"/>
              <a:t>回収理由　</a:t>
            </a:r>
            <a:r>
              <a:rPr lang="en-US" altLang="ja-JP" sz="2600" dirty="0"/>
              <a:t>2023/1/11</a:t>
            </a:r>
          </a:p>
          <a:p>
            <a:pPr marL="0" indent="0">
              <a:buNone/>
            </a:pPr>
            <a:r>
              <a:rPr lang="ja-JP" altLang="en-US" sz="2600" dirty="0">
                <a:solidFill>
                  <a:srgbClr val="0E16B2"/>
                </a:solidFill>
              </a:rPr>
              <a:t>ザチジン錠</a:t>
            </a:r>
            <a:r>
              <a:rPr lang="en-US" altLang="ja-JP" sz="2600" dirty="0">
                <a:solidFill>
                  <a:srgbClr val="0E16B2"/>
                </a:solidFill>
              </a:rPr>
              <a:t>150mg</a:t>
            </a:r>
            <a:r>
              <a:rPr lang="ja-JP" altLang="en-US" sz="2600" dirty="0">
                <a:solidFill>
                  <a:srgbClr val="0E16B2"/>
                </a:solidFill>
              </a:rPr>
              <a:t>「</a:t>
            </a:r>
            <a:r>
              <a:rPr lang="en-US" altLang="ja-JP" sz="2600" dirty="0">
                <a:solidFill>
                  <a:srgbClr val="0E16B2"/>
                </a:solidFill>
              </a:rPr>
              <a:t>YD</a:t>
            </a:r>
            <a:r>
              <a:rPr lang="ja-JP" altLang="en-US" sz="2600" dirty="0">
                <a:solidFill>
                  <a:srgbClr val="0E16B2"/>
                </a:solidFill>
              </a:rPr>
              <a:t>」について、安定性モニタリング</a:t>
            </a:r>
            <a:r>
              <a:rPr lang="en-US" altLang="ja-JP" sz="2600" dirty="0">
                <a:solidFill>
                  <a:srgbClr val="0E16B2"/>
                </a:solidFill>
              </a:rPr>
              <a:t>18</a:t>
            </a:r>
            <a:r>
              <a:rPr lang="ja-JP" altLang="en-US" sz="2600" dirty="0">
                <a:solidFill>
                  <a:srgbClr val="0E16B2"/>
                </a:solidFill>
              </a:rPr>
              <a:t>ヵ月の結果において、管理基準</a:t>
            </a:r>
            <a:r>
              <a:rPr lang="ja-JP" altLang="en-US" sz="2400" dirty="0">
                <a:solidFill>
                  <a:srgbClr val="0E16B2"/>
                </a:solidFill>
              </a:rPr>
              <a:t>（</a:t>
            </a:r>
            <a:r>
              <a:rPr lang="en-US" altLang="ja-JP" sz="2400" dirty="0">
                <a:solidFill>
                  <a:srgbClr val="0E16B2"/>
                </a:solidFill>
              </a:rPr>
              <a:t>0.32ppm</a:t>
            </a:r>
            <a:r>
              <a:rPr lang="ja-JP" altLang="en-US" sz="2400" dirty="0">
                <a:solidFill>
                  <a:srgbClr val="0E16B2"/>
                </a:solidFill>
              </a:rPr>
              <a:t>以下）</a:t>
            </a:r>
            <a:r>
              <a:rPr lang="ja-JP" altLang="en-US" sz="2600" dirty="0">
                <a:solidFill>
                  <a:srgbClr val="0E16B2"/>
                </a:solidFill>
              </a:rPr>
              <a:t>を超える</a:t>
            </a:r>
            <a:r>
              <a:rPr lang="en-US" altLang="ja-JP" sz="2600" dirty="0">
                <a:solidFill>
                  <a:srgbClr val="0E16B2"/>
                </a:solidFill>
              </a:rPr>
              <a:t>N-</a:t>
            </a:r>
            <a:r>
              <a:rPr lang="ja-JP" altLang="en-US" sz="2600" dirty="0">
                <a:solidFill>
                  <a:srgbClr val="0E16B2"/>
                </a:solidFill>
              </a:rPr>
              <a:t>ニトロソジメチルアミン</a:t>
            </a:r>
            <a:r>
              <a:rPr lang="ja-JP" altLang="en-US" sz="2400" dirty="0">
                <a:solidFill>
                  <a:srgbClr val="0E16B2"/>
                </a:solidFill>
              </a:rPr>
              <a:t>（</a:t>
            </a:r>
            <a:r>
              <a:rPr lang="en-US" altLang="ja-JP" sz="2400" dirty="0">
                <a:solidFill>
                  <a:srgbClr val="0E16B2"/>
                </a:solidFill>
              </a:rPr>
              <a:t>NDMA</a:t>
            </a:r>
            <a:r>
              <a:rPr lang="ja-JP" altLang="en-US" sz="2400" dirty="0">
                <a:solidFill>
                  <a:srgbClr val="0E16B2"/>
                </a:solidFill>
              </a:rPr>
              <a:t>）</a:t>
            </a:r>
            <a:r>
              <a:rPr lang="ja-JP" altLang="en-US" sz="2600" dirty="0">
                <a:solidFill>
                  <a:srgbClr val="0E16B2"/>
                </a:solidFill>
              </a:rPr>
              <a:t>が検出されました。実態を把握するため、参考品を用いて拡大調査を行ったところ、一部のロットから管理基準を超える</a:t>
            </a:r>
            <a:r>
              <a:rPr lang="en-US" altLang="ja-JP" sz="2600" dirty="0">
                <a:solidFill>
                  <a:srgbClr val="0E16B2"/>
                </a:solidFill>
              </a:rPr>
              <a:t>NDMA</a:t>
            </a:r>
            <a:r>
              <a:rPr lang="ja-JP" altLang="en-US" sz="2600" dirty="0">
                <a:solidFill>
                  <a:srgbClr val="0E16B2"/>
                </a:solidFill>
              </a:rPr>
              <a:t>が検出されました</a:t>
            </a:r>
            <a:r>
              <a:rPr lang="ja-JP" altLang="en-US" sz="2400" dirty="0">
                <a:solidFill>
                  <a:srgbClr val="0E16B2"/>
                </a:solidFill>
              </a:rPr>
              <a:t>（最大値</a:t>
            </a:r>
            <a:r>
              <a:rPr lang="en-US" altLang="ja-JP" sz="2400" dirty="0">
                <a:solidFill>
                  <a:srgbClr val="0E16B2"/>
                </a:solidFill>
              </a:rPr>
              <a:t>0.40ppm</a:t>
            </a:r>
            <a:r>
              <a:rPr lang="ja-JP" altLang="en-US" sz="2400" dirty="0">
                <a:solidFill>
                  <a:srgbClr val="0E16B2"/>
                </a:solidFill>
              </a:rPr>
              <a:t>）</a:t>
            </a:r>
            <a:r>
              <a:rPr lang="ja-JP" altLang="en-US" sz="2600" dirty="0">
                <a:solidFill>
                  <a:srgbClr val="0E16B2"/>
                </a:solidFill>
              </a:rPr>
              <a:t>。当該製品の出荷時には管理基準内であることを確認しておりましたが、管理基準を超えた上記ロットは回収することといたしました。</a:t>
            </a:r>
            <a:endParaRPr lang="en-US" altLang="ja-JP" sz="2600" dirty="0">
              <a:solidFill>
                <a:srgbClr val="0E16B2"/>
              </a:solidFill>
            </a:endParaRPr>
          </a:p>
          <a:p>
            <a:pPr marL="0" indent="0">
              <a:buNone/>
            </a:pPr>
            <a:r>
              <a:rPr lang="ja-JP" altLang="en-US" sz="2600" dirty="0"/>
              <a:t>危惧される具体的な健康被害</a:t>
            </a:r>
          </a:p>
          <a:p>
            <a:pPr marL="0" indent="0">
              <a:buNone/>
            </a:pPr>
            <a:r>
              <a:rPr lang="ja-JP" altLang="en-US" sz="2600" dirty="0">
                <a:solidFill>
                  <a:srgbClr val="0E16B2"/>
                </a:solidFill>
              </a:rPr>
              <a:t>令和２年度第５回薬事・食品衛生審議会安全対策調査会の資料として公表された「ラニチジン塩酸塩又はニザチジン製剤の使用による健康影響評価について」を参考に当該製品のリスクを評価すると</a:t>
            </a:r>
            <a:r>
              <a:rPr lang="en-US" altLang="ja-JP" sz="2600" dirty="0">
                <a:solidFill>
                  <a:srgbClr val="0E16B2"/>
                </a:solidFill>
              </a:rPr>
              <a:t>ICH M7</a:t>
            </a:r>
            <a:r>
              <a:rPr lang="ja-JP" altLang="en-US" sz="2600" dirty="0">
                <a:solidFill>
                  <a:srgbClr val="0E16B2"/>
                </a:solidFill>
              </a:rPr>
              <a:t>ガイドラインに示される許容可能な発がんリスクである「おおよそ</a:t>
            </a:r>
            <a:r>
              <a:rPr lang="en-US" altLang="ja-JP" sz="2600" dirty="0">
                <a:solidFill>
                  <a:srgbClr val="0E16B2"/>
                </a:solidFill>
              </a:rPr>
              <a:t>10</a:t>
            </a:r>
            <a:r>
              <a:rPr lang="ja-JP" altLang="en-US" sz="2600" dirty="0">
                <a:solidFill>
                  <a:srgbClr val="0E16B2"/>
                </a:solidFill>
              </a:rPr>
              <a:t>万人に</a:t>
            </a:r>
            <a:r>
              <a:rPr lang="en-US" altLang="ja-JP" sz="2600" dirty="0">
                <a:solidFill>
                  <a:srgbClr val="0E16B2"/>
                </a:solidFill>
              </a:rPr>
              <a:t>1</a:t>
            </a:r>
            <a:r>
              <a:rPr lang="ja-JP" altLang="en-US" sz="2600" dirty="0">
                <a:solidFill>
                  <a:srgbClr val="0E16B2"/>
                </a:solidFill>
              </a:rPr>
              <a:t>人のがんの増加」よりリスクは小さいと判断され、重篤な健康被害にいたる可能性はないと考えております。</a:t>
            </a:r>
            <a:endParaRPr lang="en-US" altLang="ja-JP" sz="2600" dirty="0">
              <a:solidFill>
                <a:srgbClr val="0E16B2"/>
              </a:solidFill>
            </a:endParaRPr>
          </a:p>
          <a:p>
            <a:pPr marL="0" indent="0">
              <a:buNone/>
            </a:pPr>
            <a:r>
              <a:rPr lang="ja-JP" altLang="en-US" sz="2600" dirty="0">
                <a:solidFill>
                  <a:srgbClr val="C00000"/>
                </a:solidFill>
              </a:rPr>
              <a:t>⇒ニトロソアミンについて経年までフォローしているのですね。</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3109</TotalTime>
  <Words>245</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販売名：ニザチジン錠１５０ｍｇ「ＹＤ」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263</cp:revision>
  <dcterms:created xsi:type="dcterms:W3CDTF">2015-03-05T03:29:01Z</dcterms:created>
  <dcterms:modified xsi:type="dcterms:W3CDTF">2023-01-11T10:33:10Z</dcterms:modified>
</cp:coreProperties>
</file>