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62" d="100"/>
          <a:sy n="62" d="100"/>
        </p:scale>
        <p:origin x="90"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2016/2/27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2016/2/27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2016/2/27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2016/2/27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2"/>
            <a:ext cx="12192000" cy="1662708"/>
          </a:xfrm>
        </p:spPr>
        <p:txBody>
          <a:bodyPr>
            <a:normAutofit fontScale="90000"/>
          </a:bodyPr>
          <a:lstStyle/>
          <a:p>
            <a:r>
              <a:rPr lang="ja-JP" altLang="en-US" sz="3200" dirty="0" smtClean="0"/>
              <a:t>販売名</a:t>
            </a:r>
            <a:r>
              <a:rPr lang="en-US" altLang="ja-JP" sz="3200" dirty="0">
                <a:sym typeface="Wingdings" panose="05000000000000000000" pitchFamily="2" charset="2"/>
              </a:rPr>
              <a:t/>
            </a:r>
            <a:br>
              <a:rPr lang="en-US" altLang="ja-JP" sz="3200" dirty="0">
                <a:sym typeface="Wingdings" panose="05000000000000000000" pitchFamily="2" charset="2"/>
              </a:rPr>
            </a:br>
            <a:r>
              <a:rPr lang="en-US" altLang="ja-JP" sz="3200" dirty="0">
                <a:sym typeface="Wingdings" panose="05000000000000000000" pitchFamily="2" charset="2"/>
              </a:rPr>
              <a:t>(1)</a:t>
            </a:r>
            <a:r>
              <a:rPr lang="ja-JP" altLang="en-US" sz="3200" dirty="0">
                <a:sym typeface="Wingdings" panose="05000000000000000000" pitchFamily="2" charset="2"/>
              </a:rPr>
              <a:t>コントミン糖衣錠</a:t>
            </a:r>
            <a:r>
              <a:rPr lang="ja-JP" altLang="en-US" sz="3200" dirty="0" smtClean="0">
                <a:sym typeface="Wingdings" panose="05000000000000000000" pitchFamily="2" charset="2"/>
              </a:rPr>
              <a:t>１２．５ｍｇ</a:t>
            </a: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コントミン糖衣錠２５ｍｇ</a:t>
            </a:r>
            <a:br>
              <a:rPr lang="ja-JP" altLang="en-US" sz="3200" dirty="0">
                <a:sym typeface="Wingdings" panose="05000000000000000000" pitchFamily="2" charset="2"/>
              </a:rPr>
            </a:br>
            <a:r>
              <a:rPr lang="en-US" altLang="ja-JP" sz="3200" dirty="0" smtClean="0">
                <a:sym typeface="Wingdings" panose="05000000000000000000" pitchFamily="2" charset="2"/>
              </a:rPr>
              <a:t>(</a:t>
            </a:r>
            <a:r>
              <a:rPr lang="en-US" altLang="ja-JP" sz="3200" dirty="0">
                <a:sym typeface="Wingdings" panose="05000000000000000000" pitchFamily="2" charset="2"/>
              </a:rPr>
              <a:t>3)</a:t>
            </a:r>
            <a:r>
              <a:rPr lang="ja-JP" altLang="en-US" sz="3200" dirty="0">
                <a:sym typeface="Wingdings" panose="05000000000000000000" pitchFamily="2" charset="2"/>
              </a:rPr>
              <a:t>コントミン糖衣錠</a:t>
            </a:r>
            <a:r>
              <a:rPr lang="ja-JP" altLang="en-US" sz="3200" dirty="0" smtClean="0">
                <a:sym typeface="Wingdings" panose="05000000000000000000" pitchFamily="2" charset="2"/>
              </a:rPr>
              <a:t>５０ｍｇ</a:t>
            </a:r>
            <a:r>
              <a:rPr lang="ja-JP" altLang="en-US" sz="3200" dirty="0">
                <a:sym typeface="Wingdings" panose="05000000000000000000" pitchFamily="2" charset="2"/>
              </a:rPr>
              <a:t>　　　 </a:t>
            </a:r>
            <a:r>
              <a:rPr lang="en-US" altLang="ja-JP" sz="3200" dirty="0">
                <a:sym typeface="Wingdings" panose="05000000000000000000" pitchFamily="2" charset="2"/>
              </a:rPr>
              <a:t>(4)</a:t>
            </a:r>
            <a:r>
              <a:rPr lang="ja-JP" altLang="en-US" sz="3200" dirty="0">
                <a:sym typeface="Wingdings" panose="05000000000000000000" pitchFamily="2" charset="2"/>
              </a:rPr>
              <a:t>コントミン糖衣錠</a:t>
            </a:r>
            <a:r>
              <a:rPr lang="ja-JP" altLang="en-US" sz="3200" dirty="0" smtClean="0">
                <a:sym typeface="Wingdings" panose="05000000000000000000" pitchFamily="2" charset="2"/>
              </a:rPr>
              <a:t>１００ｍｇ</a:t>
            </a:r>
            <a:r>
              <a:rPr lang="en-US" altLang="ja-JP" sz="3200" dirty="0" smtClean="0">
                <a:sym typeface="Wingdings" panose="05000000000000000000" pitchFamily="2" charset="2"/>
              </a:rPr>
              <a:t> </a:t>
            </a:r>
            <a:r>
              <a:rPr lang="ja-JP" altLang="en-US" sz="3200" dirty="0">
                <a:sym typeface="Wingdings" panose="05000000000000000000" pitchFamily="2" charset="2"/>
              </a:rPr>
              <a:t>　　 </a:t>
            </a:r>
            <a:r>
              <a:rPr lang="ja-JP" altLang="en-US" sz="3200" dirty="0" smtClean="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2189749"/>
            <a:ext cx="12191999" cy="4668252"/>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a:t>
            </a:r>
            <a:r>
              <a:rPr lang="ja-JP" altLang="en-US" sz="3200" b="1" dirty="0" smtClean="0">
                <a:solidFill>
                  <a:srgbClr val="002060"/>
                </a:solidFill>
              </a:rPr>
              <a:t>数量及び</a:t>
            </a:r>
            <a:r>
              <a:rPr lang="ja-JP" altLang="en-US" sz="3200" b="1" dirty="0">
                <a:solidFill>
                  <a:srgbClr val="002060"/>
                </a:solidFill>
              </a:rPr>
              <a:t>出荷</a:t>
            </a:r>
            <a:r>
              <a:rPr lang="ja-JP" altLang="en-US" sz="3200" b="1" dirty="0" smtClean="0">
                <a:solidFill>
                  <a:srgbClr val="002060"/>
                </a:solidFill>
              </a:rPr>
              <a:t>時期　　</a:t>
            </a:r>
            <a:endParaRPr lang="en-US" altLang="ja-JP" sz="3200" b="1" dirty="0" smtClean="0">
              <a:solidFill>
                <a:srgbClr val="002060"/>
              </a:solidFill>
            </a:endParaRPr>
          </a:p>
          <a:p>
            <a:pPr marL="0" indent="0">
              <a:buNone/>
            </a:pPr>
            <a:r>
              <a:rPr lang="ja-JP" altLang="en-US" dirty="0"/>
              <a:t>対象ロット</a:t>
            </a:r>
            <a:r>
              <a:rPr lang="ja-JP" altLang="en-US" dirty="0" smtClean="0"/>
              <a:t>：約３３０ロット</a:t>
            </a:r>
            <a:endParaRPr lang="en-US" altLang="ja-JP" dirty="0"/>
          </a:p>
          <a:p>
            <a:pPr marL="0" indent="0">
              <a:buNone/>
            </a:pPr>
            <a:r>
              <a:rPr lang="ja-JP" altLang="en-US" dirty="0"/>
              <a:t>数　　量　：（</a:t>
            </a:r>
            <a:r>
              <a:rPr lang="en-US" altLang="ja-JP" dirty="0"/>
              <a:t>1</a:t>
            </a:r>
            <a:r>
              <a:rPr lang="ja-JP" altLang="en-US" dirty="0"/>
              <a:t>）ロット</a:t>
            </a:r>
            <a:r>
              <a:rPr lang="en-US" altLang="ja-JP" dirty="0"/>
              <a:t>15I24C : 17420</a:t>
            </a:r>
            <a:r>
              <a:rPr lang="ja-JP" altLang="en-US" dirty="0"/>
              <a:t>袋</a:t>
            </a:r>
          </a:p>
          <a:p>
            <a:pPr marL="0" indent="0">
              <a:buNone/>
            </a:pPr>
            <a:r>
              <a:rPr lang="ja-JP" altLang="en-US" dirty="0"/>
              <a:t>　　　　　　　　 ロット</a:t>
            </a:r>
            <a:r>
              <a:rPr lang="en-US" altLang="ja-JP" dirty="0"/>
              <a:t>15J23C : 22080</a:t>
            </a:r>
            <a:r>
              <a:rPr lang="ja-JP" altLang="en-US" dirty="0"/>
              <a:t>袋</a:t>
            </a:r>
          </a:p>
          <a:p>
            <a:pPr marL="0" indent="0">
              <a:buNone/>
            </a:pPr>
            <a:r>
              <a:rPr lang="ja-JP" altLang="en-US" dirty="0"/>
              <a:t>　　　　　　（</a:t>
            </a:r>
            <a:r>
              <a:rPr lang="en-US" altLang="ja-JP" dirty="0"/>
              <a:t>2</a:t>
            </a:r>
            <a:r>
              <a:rPr lang="ja-JP" altLang="en-US" dirty="0"/>
              <a:t>）上記（</a:t>
            </a:r>
            <a:r>
              <a:rPr lang="en-US" altLang="ja-JP" dirty="0"/>
              <a:t>1</a:t>
            </a:r>
            <a:r>
              <a:rPr lang="ja-JP" altLang="en-US" dirty="0"/>
              <a:t>）の数量に含まれる</a:t>
            </a:r>
          </a:p>
          <a:p>
            <a:pPr marL="0" indent="0">
              <a:buNone/>
            </a:pPr>
            <a:r>
              <a:rPr lang="ja-JP" altLang="en-US" dirty="0"/>
              <a:t>出荷時期　</a:t>
            </a:r>
            <a:r>
              <a:rPr lang="ja-JP" altLang="en-US" dirty="0" smtClean="0"/>
              <a:t>：多数</a:t>
            </a:r>
            <a:endParaRPr lang="en-US" altLang="ja-JP" dirty="0" smtClean="0"/>
          </a:p>
          <a:p>
            <a:pPr marL="0" indent="0">
              <a:buNone/>
            </a:pPr>
            <a:r>
              <a:rPr lang="ja-JP" altLang="en-US" dirty="0"/>
              <a:t>平成２３年４月１８日～平成２７年１２月４日</a:t>
            </a:r>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28601"/>
            <a:ext cx="12192000" cy="506186"/>
          </a:xfrm>
        </p:spPr>
        <p:txBody>
          <a:bodyPr>
            <a:normAutofit fontScale="90000"/>
          </a:bodyPr>
          <a:lstStyle/>
          <a:p>
            <a:r>
              <a:rPr lang="ja-JP" altLang="en-US" sz="3600" dirty="0"/>
              <a:t>販売名</a:t>
            </a:r>
            <a:r>
              <a:rPr lang="ja-JP" altLang="en-US" sz="3600" dirty="0"/>
              <a:t>： </a:t>
            </a:r>
            <a:r>
              <a:rPr lang="en-US" altLang="ja-JP" sz="3600" dirty="0"/>
              <a:t>(1)</a:t>
            </a:r>
            <a:r>
              <a:rPr lang="ja-JP" altLang="en-US" sz="3600" dirty="0"/>
              <a:t>コントミン糖衣錠</a:t>
            </a:r>
            <a:r>
              <a:rPr lang="ja-JP" altLang="en-US" sz="3600" dirty="0" smtClean="0"/>
              <a:t>１２．５ｍｇ</a:t>
            </a:r>
            <a:r>
              <a:rPr lang="ja-JP" altLang="en-US" sz="3600" dirty="0"/>
              <a:t>　 </a:t>
            </a:r>
            <a:r>
              <a:rPr lang="en-US" altLang="ja-JP" sz="3600" dirty="0"/>
              <a:t>(2)</a:t>
            </a:r>
            <a:r>
              <a:rPr lang="ja-JP" altLang="en-US" sz="3600" dirty="0"/>
              <a:t>コントミン糖衣錠２５ｍｇ</a:t>
            </a:r>
            <a:br>
              <a:rPr lang="ja-JP" altLang="en-US" sz="3600" dirty="0"/>
            </a:br>
            <a:r>
              <a:rPr lang="ja-JP" altLang="en-US" sz="3600" dirty="0"/>
              <a:t>　</a:t>
            </a:r>
            <a:r>
              <a:rPr lang="en-US" altLang="ja-JP" sz="3600" dirty="0" smtClean="0"/>
              <a:t>(</a:t>
            </a:r>
            <a:r>
              <a:rPr lang="en-US" altLang="ja-JP" sz="3600" dirty="0"/>
              <a:t>3)</a:t>
            </a:r>
            <a:r>
              <a:rPr lang="ja-JP" altLang="en-US" sz="3600" dirty="0"/>
              <a:t>コントミン糖衣錠</a:t>
            </a:r>
            <a:r>
              <a:rPr lang="ja-JP" altLang="en-US" sz="3600" dirty="0" smtClean="0"/>
              <a:t>５０ｍｇ</a:t>
            </a:r>
            <a:r>
              <a:rPr lang="ja-JP" altLang="en-US" sz="3600" dirty="0"/>
              <a:t>　　 </a:t>
            </a:r>
            <a:r>
              <a:rPr lang="en-US" altLang="ja-JP" sz="3600" dirty="0"/>
              <a:t>(4)</a:t>
            </a:r>
            <a:r>
              <a:rPr lang="ja-JP" altLang="en-US" sz="3600" dirty="0"/>
              <a:t>コントミン糖衣錠</a:t>
            </a:r>
            <a:r>
              <a:rPr lang="ja-JP" altLang="en-US" sz="3600" dirty="0" smtClean="0"/>
              <a:t>１００ｍｇ　</a:t>
            </a:r>
            <a:r>
              <a:rPr lang="ja-JP" altLang="en-US" sz="3600" dirty="0" smtClean="0">
                <a:solidFill>
                  <a:srgbClr val="C00000"/>
                </a:solidFill>
              </a:rPr>
              <a:t>製品</a:t>
            </a:r>
            <a:r>
              <a:rPr lang="ja-JP" altLang="en-US" sz="3600" dirty="0" smtClean="0">
                <a:solidFill>
                  <a:srgbClr val="C00000"/>
                </a:solidFill>
              </a:rPr>
              <a:t>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084881"/>
            <a:ext cx="12191999" cy="5773120"/>
          </a:xfrm>
        </p:spPr>
        <p:txBody>
          <a:bodyPr>
            <a:normAutofit fontScale="92500" lnSpcReduction="10000"/>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2016</a:t>
            </a:r>
            <a:r>
              <a:rPr lang="ja-JP" altLang="en-US" dirty="0" smtClean="0"/>
              <a:t>年</a:t>
            </a:r>
            <a:r>
              <a:rPr lang="ja-JP" altLang="en-US" dirty="0" smtClean="0"/>
              <a:t>２月</a:t>
            </a:r>
            <a:r>
              <a:rPr lang="en-US" altLang="ja-JP" dirty="0" smtClean="0"/>
              <a:t>17</a:t>
            </a:r>
            <a:r>
              <a:rPr lang="ja-JP" altLang="en-US" dirty="0" smtClean="0"/>
              <a:t>日</a:t>
            </a:r>
            <a:endParaRPr lang="ja-JP" altLang="en-US" dirty="0"/>
          </a:p>
          <a:p>
            <a:pPr marL="0" indent="0">
              <a:buNone/>
            </a:pPr>
            <a:r>
              <a:rPr lang="ja-JP" altLang="en-US" dirty="0"/>
              <a:t>当コントミン糖衣錠５０ｍｇの定期安定性試験（１２箇月）において、溶出試験を行ったところ、承認規格に</a:t>
            </a:r>
            <a:r>
              <a:rPr lang="ja-JP" altLang="en-US" dirty="0" smtClean="0"/>
              <a:t>適合しない</a:t>
            </a:r>
            <a:r>
              <a:rPr lang="ja-JP" altLang="en-US" dirty="0"/>
              <a:t>結果が得られました。原因を調査した結果、添加物の粘度が溶出性に影響を与えることが判明しました</a:t>
            </a:r>
            <a:r>
              <a:rPr lang="ja-JP" altLang="en-US" dirty="0" smtClean="0"/>
              <a:t>。本製品</a:t>
            </a:r>
            <a:r>
              <a:rPr lang="ja-JP" altLang="en-US" dirty="0"/>
              <a:t>は平成２７年８月出荷品から、添加物の粘度を変更しており、添加物の変更前品については、溶出試験</a:t>
            </a:r>
            <a:r>
              <a:rPr lang="ja-JP" altLang="en-US" dirty="0" smtClean="0"/>
              <a:t>の承認</a:t>
            </a:r>
            <a:r>
              <a:rPr lang="ja-JP" altLang="en-US" dirty="0"/>
              <a:t>規格を確保できない可能性が判明したため、該当ロットを自主回収することとしました</a:t>
            </a:r>
            <a:r>
              <a:rPr lang="ja-JP" altLang="en-US" dirty="0" smtClean="0"/>
              <a:t>。</a:t>
            </a:r>
            <a:endParaRPr lang="en-US" altLang="ja-JP" dirty="0" smtClean="0"/>
          </a:p>
          <a:p>
            <a:pPr marL="0" indent="0">
              <a:buNone/>
            </a:pPr>
            <a:r>
              <a:rPr lang="ja-JP" altLang="en-US" b="1" dirty="0" smtClean="0">
                <a:solidFill>
                  <a:srgbClr val="002060"/>
                </a:solidFill>
              </a:rPr>
              <a:t>危惧</a:t>
            </a:r>
            <a:r>
              <a:rPr lang="ja-JP" altLang="en-US" b="1" dirty="0">
                <a:solidFill>
                  <a:srgbClr val="002060"/>
                </a:solidFill>
              </a:rPr>
              <a:t>される具体的な健康被害</a:t>
            </a:r>
            <a:endParaRPr lang="en-US" altLang="ja-JP" b="1" dirty="0" smtClean="0">
              <a:solidFill>
                <a:srgbClr val="002060"/>
              </a:solidFill>
            </a:endParaRPr>
          </a:p>
          <a:p>
            <a:pPr marL="0" indent="0">
              <a:buNone/>
            </a:pPr>
            <a:r>
              <a:rPr lang="ja-JP" altLang="en-US" sz="2600" dirty="0"/>
              <a:t>溶出の遅延により、体内への吸収の遅れが生じる可能性が考えられますが、いずれの規格品においても含量は</a:t>
            </a:r>
            <a:r>
              <a:rPr lang="ja-JP" altLang="en-US" sz="2600" dirty="0" smtClean="0"/>
              <a:t>規格内</a:t>
            </a:r>
            <a:r>
              <a:rPr lang="ja-JP" altLang="en-US" sz="2600" dirty="0"/>
              <a:t>であり、本剤による副作用等の重篤な健康被害の恐れはまず考えられないと考えます。なお、これまでに</a:t>
            </a:r>
            <a:r>
              <a:rPr lang="ja-JP" altLang="en-US" sz="2600" dirty="0" smtClean="0"/>
              <a:t>本件</a:t>
            </a:r>
            <a:r>
              <a:rPr lang="ja-JP" altLang="en-US" sz="2600" dirty="0"/>
              <a:t>に関連した健康被害の報告は受けておりません。</a:t>
            </a:r>
          </a:p>
          <a:p>
            <a:pPr marL="0" indent="0">
              <a:buNone/>
            </a:pPr>
            <a:r>
              <a:rPr lang="ja-JP" altLang="en-US" sz="3000" dirty="0" smtClean="0"/>
              <a:t>⇒平成</a:t>
            </a:r>
            <a:r>
              <a:rPr lang="en-US" altLang="ja-JP" sz="3000" dirty="0" smtClean="0"/>
              <a:t>27</a:t>
            </a:r>
            <a:r>
              <a:rPr lang="ja-JP" altLang="en-US" sz="3000" dirty="0" smtClean="0"/>
              <a:t>年</a:t>
            </a:r>
            <a:r>
              <a:rPr lang="en-US" altLang="ja-JP" sz="3000" dirty="0" smtClean="0"/>
              <a:t>8</a:t>
            </a:r>
            <a:r>
              <a:rPr lang="ja-JP" altLang="en-US" sz="3000" dirty="0" smtClean="0"/>
              <a:t>月に添加剤の粘度を変更したとのこと。この数か月前に長期安定性で溶出試験が規格に適合しないことを認識して変更したものと思われる。しかし、問題のあるロットも出荷続けていた。当局と相談して欠品にならないような対応をしたものと推測する。もっと前から長期安定性モニタリングはしていなかったの</a:t>
            </a:r>
            <a:r>
              <a:rPr lang="ja-JP" altLang="en-US" sz="3000" smtClean="0"/>
              <a:t>か？</a:t>
            </a:r>
            <a:endParaRPr lang="en-US" altLang="ja-JP" sz="32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TotalTime>
  <Words>18</Words>
  <Application>Microsoft Office PowerPoint</Application>
  <PresentationFormat>ワイド画面</PresentationFormat>
  <Paragraphs>14</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Arial</vt:lpstr>
      <vt:lpstr>Calibri</vt:lpstr>
      <vt:lpstr>Calibri Light</vt:lpstr>
      <vt:lpstr>Wingdings</vt:lpstr>
      <vt:lpstr>Office テーマ</vt:lpstr>
      <vt:lpstr>販売名 (1)コントミン糖衣錠１２．５ｍｇ　 (2)コントミン糖衣錠２５ｍｇ (3)コントミン糖衣錠５０ｍｇ　　　 (4)コントミン糖衣錠１００ｍｇ 　　 製品回収</vt:lpstr>
      <vt:lpstr>販売名： (1)コントミン糖衣錠１２．５ｍｇ　 (2)コントミン糖衣錠２５ｍｇ 　(3)コントミン糖衣錠５０ｍｇ　　 (4)コントミン糖衣錠１００ｍｇ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56</cp:revision>
  <dcterms:created xsi:type="dcterms:W3CDTF">2015-03-05T03:29:01Z</dcterms:created>
  <dcterms:modified xsi:type="dcterms:W3CDTF">2016-02-26T18:03:46Z</dcterms:modified>
</cp:coreProperties>
</file>