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4" d="100"/>
          <a:sy n="54" d="100"/>
        </p:scale>
        <p:origin x="96"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57262"/>
          </a:xfrm>
        </p:spPr>
        <p:txBody>
          <a:bodyPr>
            <a:noAutofit/>
          </a:bodyPr>
          <a:lstStyle/>
          <a:p>
            <a:r>
              <a:rPr lang="ja-JP" altLang="en-US" sz="3200" dirty="0">
                <a:sym typeface="Wingdings" panose="05000000000000000000" pitchFamily="2" charset="2"/>
              </a:rPr>
              <a:t>販売名：シロドシン</a:t>
            </a:r>
            <a:r>
              <a:rPr lang="en-US" altLang="ja-JP" sz="3200" dirty="0">
                <a:sym typeface="Wingdings" panose="05000000000000000000" pitchFamily="2" charset="2"/>
              </a:rPr>
              <a:t>OD</a:t>
            </a:r>
            <a:r>
              <a:rPr lang="ja-JP" altLang="en-US" sz="3200" dirty="0">
                <a:sym typeface="Wingdings" panose="05000000000000000000" pitchFamily="2" charset="2"/>
              </a:rPr>
              <a:t>錠</a:t>
            </a:r>
            <a:r>
              <a:rPr lang="en-US" altLang="ja-JP" sz="3200" dirty="0">
                <a:sym typeface="Wingdings" panose="05000000000000000000" pitchFamily="2" charset="2"/>
              </a:rPr>
              <a:t>4mg</a:t>
            </a:r>
            <a:r>
              <a:rPr lang="ja-JP" altLang="en-US" sz="3200" dirty="0">
                <a:sym typeface="Wingdings" panose="05000000000000000000" pitchFamily="2" charset="2"/>
              </a:rPr>
              <a:t>「ケミファ」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00137"/>
            <a:ext cx="12192000" cy="5757867"/>
          </a:xfrm>
        </p:spPr>
        <p:txBody>
          <a:bodyPr>
            <a:noAutofit/>
          </a:bodyPr>
          <a:lstStyle/>
          <a:p>
            <a:pPr marL="0" indent="0">
              <a:buNone/>
            </a:pPr>
            <a:r>
              <a:rPr lang="ja-JP" altLang="en-US" dirty="0"/>
              <a:t>対象ロット　　数量及　　　　　　出荷時期</a:t>
            </a:r>
          </a:p>
          <a:p>
            <a:pPr marL="0" indent="0">
              <a:buNone/>
            </a:pPr>
            <a:r>
              <a:rPr lang="en-US" altLang="ja-JP" dirty="0"/>
              <a:t>1101</a:t>
            </a:r>
            <a:r>
              <a:rPr lang="ja-JP" altLang="en-US" dirty="0"/>
              <a:t>　　 　　　</a:t>
            </a:r>
            <a:r>
              <a:rPr lang="en-US" altLang="ja-JP" dirty="0"/>
              <a:t>8,473</a:t>
            </a:r>
            <a:r>
              <a:rPr lang="zh-TW" altLang="en-US" dirty="0"/>
              <a:t>個</a:t>
            </a:r>
            <a:r>
              <a:rPr lang="ja-JP" altLang="en-US" dirty="0"/>
              <a:t>　　</a:t>
            </a:r>
            <a:r>
              <a:rPr lang="en-US" altLang="ja-JP" dirty="0"/>
              <a:t>2022</a:t>
            </a:r>
            <a:r>
              <a:rPr lang="ja-JP" altLang="en-US" dirty="0"/>
              <a:t>年２月１日～ </a:t>
            </a:r>
            <a:r>
              <a:rPr lang="en-US" altLang="ja-JP" dirty="0"/>
              <a:t>2022</a:t>
            </a:r>
            <a:r>
              <a:rPr lang="ja-JP" altLang="en-US" dirty="0"/>
              <a:t>年９月８日</a:t>
            </a:r>
          </a:p>
          <a:p>
            <a:pPr marL="0" indent="0">
              <a:buNone/>
            </a:pPr>
            <a:r>
              <a:rPr lang="ja-JP" altLang="en-US" dirty="0"/>
              <a:t>回収理由　</a:t>
            </a:r>
            <a:r>
              <a:rPr lang="en-US" altLang="ja-JP" dirty="0"/>
              <a:t>2022/11/</a:t>
            </a:r>
            <a:r>
              <a:rPr lang="ja-JP" altLang="en-US" dirty="0"/>
              <a:t>９</a:t>
            </a:r>
            <a:endParaRPr lang="en-US" altLang="ja-JP" dirty="0"/>
          </a:p>
          <a:p>
            <a:pPr marL="0" indent="0">
              <a:buNone/>
            </a:pPr>
            <a:r>
              <a:rPr lang="ja-JP" altLang="en-US" dirty="0">
                <a:solidFill>
                  <a:srgbClr val="0E16B2"/>
                </a:solidFill>
              </a:rPr>
              <a:t>今般、医療機関から「当該製品のバラ</a:t>
            </a:r>
            <a:r>
              <a:rPr lang="en-US" altLang="ja-JP" dirty="0">
                <a:solidFill>
                  <a:srgbClr val="0E16B2"/>
                </a:solidFill>
              </a:rPr>
              <a:t>300</a:t>
            </a:r>
            <a:r>
              <a:rPr lang="ja-JP" altLang="en-US" dirty="0">
                <a:solidFill>
                  <a:srgbClr val="0E16B2"/>
                </a:solidFill>
              </a:rPr>
              <a:t>錠包装（製造番号</a:t>
            </a:r>
            <a:r>
              <a:rPr lang="en-US" altLang="ja-JP" dirty="0">
                <a:solidFill>
                  <a:srgbClr val="0E16B2"/>
                </a:solidFill>
              </a:rPr>
              <a:t>:1101</a:t>
            </a:r>
            <a:r>
              <a:rPr lang="ja-JP" altLang="en-US" dirty="0">
                <a:solidFill>
                  <a:srgbClr val="0E16B2"/>
                </a:solidFill>
              </a:rPr>
              <a:t>）の</a:t>
            </a:r>
            <a:r>
              <a:rPr lang="en-US" altLang="ja-JP" dirty="0">
                <a:solidFill>
                  <a:srgbClr val="0E16B2"/>
                </a:solidFill>
              </a:rPr>
              <a:t>1</a:t>
            </a:r>
            <a:r>
              <a:rPr lang="ja-JP" altLang="en-US" dirty="0">
                <a:solidFill>
                  <a:srgbClr val="0E16B2"/>
                </a:solidFill>
              </a:rPr>
              <a:t>錠に毛状異物が付着していた。」との情報を受け調査を行いました結果、当該異物は毛髪であることが判明いたしました。製造所における原因調査から、この度の事象は当該ロット製造中に極めて偶発的に毛髪が混入したことが原因と考えておりますが、当該ロット中の他の錠剤への混入の可能性を完全に否定することは困難であると判断し、万全を期すため、当該ロットを自主回収する事といたしました。</a:t>
            </a:r>
            <a:endParaRPr lang="en-US" altLang="ja-JP" dirty="0">
              <a:solidFill>
                <a:srgbClr val="0E16B2"/>
              </a:solidFill>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a:solidFill>
                  <a:srgbClr val="C00000"/>
                </a:solidFill>
              </a:rPr>
              <a:t>毛髪１件での製品回収です。意味のない回収です。</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2656</TotalTime>
  <Words>170</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販売名：シロドシンOD錠4mg「ケミファ」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252</cp:revision>
  <dcterms:created xsi:type="dcterms:W3CDTF">2015-03-05T03:29:01Z</dcterms:created>
  <dcterms:modified xsi:type="dcterms:W3CDTF">2022-11-09T12:00:47Z</dcterms:modified>
</cp:coreProperties>
</file>