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65" d="100"/>
          <a:sy n="65" d="100"/>
        </p:scale>
        <p:origin x="77"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738553"/>
          </a:xfrm>
        </p:spPr>
        <p:txBody>
          <a:bodyPr>
            <a:noAutofit/>
          </a:bodyPr>
          <a:lstStyle/>
          <a:p>
            <a:r>
              <a:rPr lang="ja-JP" altLang="en-US" sz="2400" dirty="0">
                <a:sym typeface="Wingdings" panose="05000000000000000000" pitchFamily="2" charset="2"/>
              </a:rPr>
              <a:t>販売名： </a:t>
            </a:r>
            <a:r>
              <a:rPr lang="en-US" altLang="ja-JP" sz="2400" dirty="0">
                <a:sym typeface="Wingdings" panose="05000000000000000000" pitchFamily="2" charset="2"/>
              </a:rPr>
              <a:t>(1)</a:t>
            </a:r>
            <a:r>
              <a:rPr lang="ja-JP" altLang="en-US" sz="2400" dirty="0">
                <a:sym typeface="Wingdings" panose="05000000000000000000" pitchFamily="2" charset="2"/>
              </a:rPr>
              <a:t>荊芥連翹湯「タキザワ」　　 </a:t>
            </a:r>
            <a:r>
              <a:rPr lang="en-US" altLang="ja-JP" sz="2400" dirty="0">
                <a:sym typeface="Wingdings" panose="05000000000000000000" pitchFamily="2" charset="2"/>
              </a:rPr>
              <a:t>(2)</a:t>
            </a:r>
            <a:r>
              <a:rPr lang="ja-JP" altLang="en-US" sz="2400" dirty="0">
                <a:sym typeface="Wingdings" panose="05000000000000000000" pitchFamily="2" charset="2"/>
              </a:rPr>
              <a:t>桂枝加竜骨牡蛎湯「タキザワ」</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(3)</a:t>
            </a:r>
            <a:r>
              <a:rPr lang="ja-JP" altLang="en-US" sz="2400" dirty="0">
                <a:sym typeface="Wingdings" panose="05000000000000000000" pitchFamily="2" charset="2"/>
              </a:rPr>
              <a:t>清上防風湯「タキザワ」　 </a:t>
            </a:r>
            <a:r>
              <a:rPr lang="en-US" altLang="ja-JP" sz="2400" dirty="0">
                <a:sym typeface="Wingdings" panose="05000000000000000000" pitchFamily="2" charset="2"/>
              </a:rPr>
              <a:t>(4)</a:t>
            </a:r>
            <a:r>
              <a:rPr lang="ja-JP" altLang="en-US" sz="2400" dirty="0">
                <a:sym typeface="Wingdings" panose="05000000000000000000" pitchFamily="2" charset="2"/>
              </a:rPr>
              <a:t>麻子仁丸料「タキザワ」　　　　　　　　　</a:t>
            </a:r>
            <a:r>
              <a:rPr lang="ja-JP" altLang="en-US" sz="2400" dirty="0">
                <a:solidFill>
                  <a:srgbClr val="C00000"/>
                </a:solidFill>
                <a:sym typeface="Wingdings" panose="05000000000000000000" pitchFamily="2" charset="2"/>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738555"/>
            <a:ext cx="12192000" cy="6119450"/>
          </a:xfrm>
        </p:spPr>
        <p:txBody>
          <a:bodyPr>
            <a:noAutofit/>
          </a:bodyPr>
          <a:lstStyle/>
          <a:p>
            <a:pPr marL="0" indent="0">
              <a:buNone/>
            </a:pPr>
            <a:r>
              <a:rPr lang="ja-JP" altLang="en-US" sz="2000" dirty="0"/>
              <a:t>対象ロット　　数量及　　　　　　出荷時期</a:t>
            </a:r>
          </a:p>
          <a:p>
            <a:pPr marL="0" indent="0">
              <a:buNone/>
            </a:pPr>
            <a:r>
              <a:rPr lang="en-US" altLang="ja-JP" sz="2000" dirty="0"/>
              <a:t>10</a:t>
            </a:r>
            <a:r>
              <a:rPr lang="ja-JP" altLang="en-US" sz="2000" dirty="0"/>
              <a:t>　　 約</a:t>
            </a:r>
            <a:r>
              <a:rPr lang="en-US" altLang="zh-TW" sz="2000" dirty="0"/>
              <a:t>2</a:t>
            </a:r>
            <a:r>
              <a:rPr lang="ja-JP" altLang="en-US" sz="2000" dirty="0"/>
              <a:t>千</a:t>
            </a:r>
            <a:r>
              <a:rPr lang="zh-TW" altLang="en-US" sz="2000" dirty="0"/>
              <a:t>個</a:t>
            </a:r>
            <a:r>
              <a:rPr lang="ja-JP" altLang="en-US" sz="2000" dirty="0"/>
              <a:t>　　</a:t>
            </a:r>
            <a:r>
              <a:rPr lang="en-US" altLang="ja-JP" sz="2000" dirty="0"/>
              <a:t>2019</a:t>
            </a:r>
            <a:r>
              <a:rPr lang="ja-JP" altLang="en-US" sz="2000" dirty="0"/>
              <a:t>年</a:t>
            </a:r>
            <a:r>
              <a:rPr lang="en-US" altLang="ja-JP" sz="2000" dirty="0"/>
              <a:t>12</a:t>
            </a:r>
            <a:r>
              <a:rPr lang="ja-JP" altLang="en-US" sz="2000" dirty="0"/>
              <a:t>月</a:t>
            </a:r>
            <a:r>
              <a:rPr lang="en-US" altLang="ja-JP" sz="2000" dirty="0"/>
              <a:t>10</a:t>
            </a:r>
            <a:r>
              <a:rPr lang="ja-JP" altLang="en-US" sz="2000" dirty="0"/>
              <a:t>日～ </a:t>
            </a:r>
            <a:r>
              <a:rPr lang="en-US" altLang="ja-JP" sz="2000" dirty="0"/>
              <a:t>2022</a:t>
            </a:r>
            <a:r>
              <a:rPr lang="ja-JP" altLang="en-US" sz="2000" dirty="0"/>
              <a:t>年</a:t>
            </a:r>
            <a:r>
              <a:rPr lang="en-US" altLang="ja-JP" sz="2000" dirty="0"/>
              <a:t>10</a:t>
            </a:r>
            <a:r>
              <a:rPr lang="ja-JP" altLang="en-US" sz="2000" dirty="0"/>
              <a:t>月３日</a:t>
            </a:r>
          </a:p>
          <a:p>
            <a:pPr marL="0" indent="0">
              <a:buNone/>
            </a:pPr>
            <a:r>
              <a:rPr lang="ja-JP" altLang="en-US" sz="2000" dirty="0"/>
              <a:t>回収理由　</a:t>
            </a:r>
            <a:r>
              <a:rPr lang="en-US" altLang="ja-JP" sz="2000" dirty="0"/>
              <a:t>2022/10/26</a:t>
            </a:r>
          </a:p>
          <a:p>
            <a:pPr marL="0" indent="0">
              <a:buNone/>
            </a:pPr>
            <a:r>
              <a:rPr lang="en-US" altLang="ja-JP" sz="2000" dirty="0">
                <a:solidFill>
                  <a:srgbClr val="0E16B2"/>
                </a:solidFill>
              </a:rPr>
              <a:t>(1)『</a:t>
            </a:r>
            <a:r>
              <a:rPr lang="ja-JP" altLang="en-US" sz="2000" dirty="0">
                <a:solidFill>
                  <a:srgbClr val="0E16B2"/>
                </a:solidFill>
              </a:rPr>
              <a:t>荊芥連翹湯「タキザワ」</a:t>
            </a:r>
            <a:r>
              <a:rPr lang="en-US" altLang="ja-JP" sz="2000" dirty="0">
                <a:solidFill>
                  <a:srgbClr val="0E16B2"/>
                </a:solidFill>
              </a:rPr>
              <a:t>』(3)『</a:t>
            </a:r>
            <a:r>
              <a:rPr lang="ja-JP" altLang="en-US" sz="2000" dirty="0">
                <a:solidFill>
                  <a:srgbClr val="0E16B2"/>
                </a:solidFill>
              </a:rPr>
              <a:t>清上防風湯「タキザワ」</a:t>
            </a:r>
            <a:r>
              <a:rPr lang="en-US" altLang="ja-JP" sz="2000" dirty="0">
                <a:solidFill>
                  <a:srgbClr val="0E16B2"/>
                </a:solidFill>
              </a:rPr>
              <a:t>』</a:t>
            </a:r>
            <a:r>
              <a:rPr lang="ja-JP" altLang="en-US" sz="2000" dirty="0">
                <a:solidFill>
                  <a:srgbClr val="0E16B2"/>
                </a:solidFill>
              </a:rPr>
              <a:t>の出荷判定時の試験において、製品試験の一部を承認書に基づく試験方法により実施していない疑いが生じたため、再度、正式な試験方法で（</a:t>
            </a:r>
            <a:r>
              <a:rPr lang="en-US" altLang="ja-JP" sz="2000" dirty="0">
                <a:solidFill>
                  <a:srgbClr val="0E16B2"/>
                </a:solidFill>
              </a:rPr>
              <a:t>1</a:t>
            </a:r>
            <a:r>
              <a:rPr lang="ja-JP" altLang="en-US" sz="2000" dirty="0">
                <a:solidFill>
                  <a:srgbClr val="0E16B2"/>
                </a:solidFill>
              </a:rPr>
              <a:t>）荊芥連翹湯「タキザワ」（ロット番号：</a:t>
            </a:r>
            <a:r>
              <a:rPr lang="en-US" altLang="ja-JP" sz="2000" dirty="0">
                <a:solidFill>
                  <a:srgbClr val="0E16B2"/>
                </a:solidFill>
              </a:rPr>
              <a:t>E 2478</a:t>
            </a:r>
            <a:r>
              <a:rPr lang="ja-JP" altLang="en-US" sz="2000" dirty="0">
                <a:solidFill>
                  <a:srgbClr val="0E16B2"/>
                </a:solidFill>
              </a:rPr>
              <a:t>）（</a:t>
            </a:r>
            <a:r>
              <a:rPr lang="en-US" altLang="ja-JP" sz="2000" dirty="0">
                <a:solidFill>
                  <a:srgbClr val="0E16B2"/>
                </a:solidFill>
              </a:rPr>
              <a:t>3</a:t>
            </a:r>
            <a:r>
              <a:rPr lang="ja-JP" altLang="en-US" sz="2000" dirty="0">
                <a:solidFill>
                  <a:srgbClr val="0E16B2"/>
                </a:solidFill>
              </a:rPr>
              <a:t>）清上防風湯「タキザワ」（ロット番号：</a:t>
            </a:r>
            <a:r>
              <a:rPr lang="en-US" altLang="ja-JP" sz="2000" dirty="0">
                <a:solidFill>
                  <a:srgbClr val="0E16B2"/>
                </a:solidFill>
              </a:rPr>
              <a:t>F 2479</a:t>
            </a:r>
            <a:r>
              <a:rPr lang="ja-JP" altLang="en-US" sz="2000" dirty="0">
                <a:solidFill>
                  <a:srgbClr val="0E16B2"/>
                </a:solidFill>
              </a:rPr>
              <a:t>）の試験を行ったところ、エキス含量試験が承認規格に適合しない結果が得られました。　また、使用期限内の上記ロットの出荷試験時にも同様に実施したことが否定できないため、使用期限内の上記回収対象全てのロットを自主回収することと致します。</a:t>
            </a:r>
          </a:p>
          <a:p>
            <a:pPr marL="0" indent="0">
              <a:buNone/>
            </a:pPr>
            <a:r>
              <a:rPr lang="en-US" altLang="ja-JP" sz="2000" dirty="0">
                <a:solidFill>
                  <a:srgbClr val="0E16B2"/>
                </a:solidFill>
              </a:rPr>
              <a:t>(2)『</a:t>
            </a:r>
            <a:r>
              <a:rPr lang="ja-JP" altLang="en-US" sz="2000" dirty="0">
                <a:solidFill>
                  <a:srgbClr val="0E16B2"/>
                </a:solidFill>
              </a:rPr>
              <a:t>桂枝加竜骨牡蛎湯「タキザワ」</a:t>
            </a:r>
            <a:r>
              <a:rPr lang="en-US" altLang="ja-JP" sz="2000" dirty="0">
                <a:solidFill>
                  <a:srgbClr val="0E16B2"/>
                </a:solidFill>
              </a:rPr>
              <a:t>』</a:t>
            </a:r>
            <a:r>
              <a:rPr lang="ja-JP" altLang="en-US" sz="2000" dirty="0">
                <a:solidFill>
                  <a:srgbClr val="0E16B2"/>
                </a:solidFill>
              </a:rPr>
              <a:t>の出荷判定時の試験において、製品試験の一部を承認書に基づく試験方法により実施していない疑いが生じたため、再度、正式な試験方法で（</a:t>
            </a:r>
            <a:r>
              <a:rPr lang="en-US" altLang="ja-JP" sz="2000" dirty="0">
                <a:solidFill>
                  <a:srgbClr val="0E16B2"/>
                </a:solidFill>
              </a:rPr>
              <a:t>2</a:t>
            </a:r>
            <a:r>
              <a:rPr lang="ja-JP" altLang="en-US" sz="2000" dirty="0">
                <a:solidFill>
                  <a:srgbClr val="0E16B2"/>
                </a:solidFill>
              </a:rPr>
              <a:t>）桂枝加竜骨牡蛎湯「タキザワ」（ロット番号：</a:t>
            </a:r>
            <a:r>
              <a:rPr lang="en-US" altLang="ja-JP" sz="2000" dirty="0">
                <a:solidFill>
                  <a:srgbClr val="0E16B2"/>
                </a:solidFill>
              </a:rPr>
              <a:t>K 2180</a:t>
            </a:r>
            <a:r>
              <a:rPr lang="ja-JP" altLang="en-US" sz="2000" dirty="0">
                <a:solidFill>
                  <a:srgbClr val="0E16B2"/>
                </a:solidFill>
              </a:rPr>
              <a:t>）の試験を行ったところ、乾燥減量試験が承認規格に適合しない結果が得られました。　また、使用期限内の上記ロットの出荷試験時にも同様に実施したことが否定できないため、使用期限内の上記回収対象全てのロットを自主回収することと致します。</a:t>
            </a:r>
          </a:p>
          <a:p>
            <a:pPr marL="0" indent="0">
              <a:buNone/>
            </a:pPr>
            <a:r>
              <a:rPr lang="en-US" altLang="ja-JP" sz="2000" dirty="0">
                <a:solidFill>
                  <a:srgbClr val="0E16B2"/>
                </a:solidFill>
              </a:rPr>
              <a:t>(4)『</a:t>
            </a:r>
            <a:r>
              <a:rPr lang="ja-JP" altLang="en-US" sz="2000" dirty="0">
                <a:solidFill>
                  <a:srgbClr val="0E16B2"/>
                </a:solidFill>
              </a:rPr>
              <a:t>麻子仁丸料「タキザワ」</a:t>
            </a:r>
            <a:r>
              <a:rPr lang="en-US" altLang="ja-JP" sz="2000" dirty="0">
                <a:solidFill>
                  <a:srgbClr val="0E16B2"/>
                </a:solidFill>
              </a:rPr>
              <a:t>』</a:t>
            </a:r>
            <a:r>
              <a:rPr lang="ja-JP" altLang="en-US" sz="2000" dirty="0">
                <a:solidFill>
                  <a:srgbClr val="0E16B2"/>
                </a:solidFill>
              </a:rPr>
              <a:t>の出荷判定時の試験において、製品試験の一部を承認書に基づく試験方法により実施していない疑いが生じたため、再度、正式な試験方法で（</a:t>
            </a:r>
            <a:r>
              <a:rPr lang="en-US" altLang="ja-JP" sz="2000" dirty="0">
                <a:solidFill>
                  <a:srgbClr val="0E16B2"/>
                </a:solidFill>
              </a:rPr>
              <a:t>4</a:t>
            </a:r>
            <a:r>
              <a:rPr lang="ja-JP" altLang="en-US" sz="2000" dirty="0">
                <a:solidFill>
                  <a:srgbClr val="0E16B2"/>
                </a:solidFill>
              </a:rPr>
              <a:t>）麻子仁丸料「タキザワ」（ロット番号：</a:t>
            </a:r>
            <a:r>
              <a:rPr lang="en-US" altLang="ja-JP" sz="2000" dirty="0">
                <a:solidFill>
                  <a:srgbClr val="0E16B2"/>
                </a:solidFill>
              </a:rPr>
              <a:t>GA1378</a:t>
            </a:r>
            <a:r>
              <a:rPr lang="ja-JP" altLang="en-US" sz="2000" dirty="0">
                <a:solidFill>
                  <a:srgbClr val="0E16B2"/>
                </a:solidFill>
              </a:rPr>
              <a:t>）の試験を行ったところ、確認試験、乾燥減量試験、定量試験が承認規格に適合しない結果が得られました。　また、使用期限内の上記ロットの出荷試験時にも同様に実施したことが否定できないため、使用期限内の上記回収対象全てのロットを自主回収することと致します。</a:t>
            </a:r>
            <a:endParaRPr lang="en-US" altLang="ja-JP" sz="2000" dirty="0">
              <a:solidFill>
                <a:srgbClr val="C00000"/>
              </a:solidFill>
            </a:endParaRPr>
          </a:p>
          <a:p>
            <a:pPr marL="0" indent="0">
              <a:buNone/>
            </a:pPr>
            <a:r>
              <a:rPr lang="ja-JP" altLang="en-US" sz="2000" dirty="0">
                <a:solidFill>
                  <a:srgbClr val="C00000"/>
                </a:solidFill>
              </a:rPr>
              <a:t>⇒代替法の問題だけでなく、承認書法で規格不適合という、品質保証の根幹が疑われます。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2624</TotalTime>
  <Words>488</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(1)荊芥連翹湯「タキザワ」　　 (2)桂枝加竜骨牡蛎湯「タキザワ」 　　　　　　 (3)清上防風湯「タキザワ」　 (4)麻子仁丸料「タキザワ」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250</cp:revision>
  <dcterms:created xsi:type="dcterms:W3CDTF">2015-03-05T03:29:01Z</dcterms:created>
  <dcterms:modified xsi:type="dcterms:W3CDTF">2022-11-01T00:36:53Z</dcterms:modified>
</cp:coreProperties>
</file>